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xls" ContentType="application/vnd.ms-exce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651" r:id="rId2"/>
  </p:sldMasterIdLst>
  <p:notesMasterIdLst>
    <p:notesMasterId r:id="rId49"/>
  </p:notesMasterIdLst>
  <p:sldIdLst>
    <p:sldId id="256" r:id="rId3"/>
    <p:sldId id="257" r:id="rId4"/>
    <p:sldId id="511" r:id="rId5"/>
    <p:sldId id="519" r:id="rId6"/>
    <p:sldId id="510" r:id="rId7"/>
    <p:sldId id="512" r:id="rId8"/>
    <p:sldId id="270" r:id="rId9"/>
    <p:sldId id="520" r:id="rId10"/>
    <p:sldId id="276" r:id="rId11"/>
    <p:sldId id="277" r:id="rId12"/>
    <p:sldId id="281" r:id="rId13"/>
    <p:sldId id="283" r:id="rId14"/>
    <p:sldId id="286" r:id="rId15"/>
    <p:sldId id="521" r:id="rId16"/>
    <p:sldId id="295" r:id="rId17"/>
    <p:sldId id="296" r:id="rId18"/>
    <p:sldId id="302" r:id="rId19"/>
    <p:sldId id="318" r:id="rId20"/>
    <p:sldId id="322" r:id="rId21"/>
    <p:sldId id="323" r:id="rId22"/>
    <p:sldId id="330" r:id="rId23"/>
    <p:sldId id="331" r:id="rId24"/>
    <p:sldId id="332" r:id="rId25"/>
    <p:sldId id="523" r:id="rId26"/>
    <p:sldId id="358" r:id="rId27"/>
    <p:sldId id="362" r:id="rId28"/>
    <p:sldId id="363" r:id="rId29"/>
    <p:sldId id="365" r:id="rId30"/>
    <p:sldId id="366" r:id="rId31"/>
    <p:sldId id="524" r:id="rId32"/>
    <p:sldId id="373" r:id="rId33"/>
    <p:sldId id="374" r:id="rId34"/>
    <p:sldId id="377" r:id="rId35"/>
    <p:sldId id="378" r:id="rId36"/>
    <p:sldId id="379" r:id="rId37"/>
    <p:sldId id="388" r:id="rId38"/>
    <p:sldId id="391" r:id="rId39"/>
    <p:sldId id="522" r:id="rId40"/>
    <p:sldId id="393" r:id="rId41"/>
    <p:sldId id="525" r:id="rId42"/>
    <p:sldId id="513" r:id="rId43"/>
    <p:sldId id="514" r:id="rId44"/>
    <p:sldId id="515" r:id="rId45"/>
    <p:sldId id="516" r:id="rId46"/>
    <p:sldId id="517" r:id="rId47"/>
    <p:sldId id="518" r:id="rId4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E5FFD5"/>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258" autoAdjust="0"/>
    <p:restoredTop sz="90810" autoAdjust="0"/>
  </p:normalViewPr>
  <p:slideViewPr>
    <p:cSldViewPr snapToGrid="0">
      <p:cViewPr>
        <p:scale>
          <a:sx n="73" d="100"/>
          <a:sy n="73" d="100"/>
        </p:scale>
        <p:origin x="-792" y="-642"/>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8.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6.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7.png"/></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8.png"/></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9.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1.png"/></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43.png"/></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44.png"/></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4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5AEB427-102E-4D8D-81CD-66C2AC539DCE}" type="datetimeFigureOut">
              <a:rPr lang="en-US"/>
              <a:pPr>
                <a:defRPr/>
              </a:pPr>
              <a:t>5/24/2016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F1A7E1E6-D746-461C-9655-62337F1B34D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2228" name="Slide Number Placeholder 3"/>
          <p:cNvSpPr>
            <a:spLocks noGrp="1"/>
          </p:cNvSpPr>
          <p:nvPr>
            <p:ph type="sldNum" sz="quarter" idx="5"/>
          </p:nvPr>
        </p:nvSpPr>
        <p:spPr bwMode="auto">
          <a:noFill/>
          <a:ln>
            <a:miter lim="800000"/>
            <a:headEnd/>
            <a:tailEnd/>
          </a:ln>
        </p:spPr>
        <p:txBody>
          <a:bodyPr/>
          <a:lstStyle/>
          <a:p>
            <a:fld id="{AE20EB22-FF6B-4823-9C1D-E02E3C8A43A6}" type="slidenum">
              <a:rPr lang="en-US" altLang="en-US"/>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3252" name="Slide Number Placeholder 3"/>
          <p:cNvSpPr>
            <a:spLocks noGrp="1"/>
          </p:cNvSpPr>
          <p:nvPr>
            <p:ph type="sldNum" sz="quarter" idx="5"/>
          </p:nvPr>
        </p:nvSpPr>
        <p:spPr bwMode="auto">
          <a:noFill/>
          <a:ln>
            <a:miter lim="800000"/>
            <a:headEnd/>
            <a:tailEnd/>
          </a:ln>
        </p:spPr>
        <p:txBody>
          <a:bodyPr/>
          <a:lstStyle/>
          <a:p>
            <a:fld id="{AE0B5218-B406-46BA-878C-1778F6336888}" type="slidenum">
              <a:rPr lang="en-US" altLang="en-US"/>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4276" name="Slide Number Placeholder 3"/>
          <p:cNvSpPr>
            <a:spLocks noGrp="1"/>
          </p:cNvSpPr>
          <p:nvPr>
            <p:ph type="sldNum" sz="quarter" idx="5"/>
          </p:nvPr>
        </p:nvSpPr>
        <p:spPr bwMode="auto">
          <a:noFill/>
          <a:ln>
            <a:miter lim="800000"/>
            <a:headEnd/>
            <a:tailEnd/>
          </a:ln>
        </p:spPr>
        <p:txBody>
          <a:bodyPr/>
          <a:lstStyle/>
          <a:p>
            <a:fld id="{1C663189-3C56-4E1C-A914-629F7F49814B}" type="slidenum">
              <a:rPr lang="en-US" altLang="en-US"/>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5300" name="Slide Number Placeholder 3"/>
          <p:cNvSpPr>
            <a:spLocks noGrp="1"/>
          </p:cNvSpPr>
          <p:nvPr>
            <p:ph type="sldNum" sz="quarter" idx="5"/>
          </p:nvPr>
        </p:nvSpPr>
        <p:spPr bwMode="auto">
          <a:noFill/>
          <a:ln>
            <a:miter lim="800000"/>
            <a:headEnd/>
            <a:tailEnd/>
          </a:ln>
        </p:spPr>
        <p:txBody>
          <a:bodyPr/>
          <a:lstStyle/>
          <a:p>
            <a:fld id="{941AB354-1289-4C6A-9F45-6673F9569C80}" type="slidenum">
              <a:rPr lang="en-US" altLang="en-US"/>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Objectives.</a:t>
            </a:r>
          </a:p>
          <a:p>
            <a:pPr eaLnBrk="1" hangingPunct="1">
              <a:spcBef>
                <a:spcPct val="0"/>
              </a:spcBef>
            </a:pPr>
            <a:endParaRPr lang="en-US" altLang="en-US" smtClean="0"/>
          </a:p>
          <a:p>
            <a:pPr eaLnBrk="1" hangingPunct="1">
              <a:spcBef>
                <a:spcPct val="0"/>
              </a:spcBef>
            </a:pPr>
            <a:r>
              <a:rPr lang="en-US" altLang="en-US" smtClean="0"/>
              <a:t>This is the 5</a:t>
            </a:r>
            <a:r>
              <a:rPr lang="en-US" altLang="en-US" baseline="30000" smtClean="0"/>
              <a:t>th</a:t>
            </a:r>
            <a:r>
              <a:rPr lang="en-US" altLang="en-US" smtClean="0"/>
              <a:t> DHS to be conducted in Rwanda under the DHS Program. The 2007-08 RDHS was an interim survey.</a:t>
            </a:r>
          </a:p>
        </p:txBody>
      </p:sp>
      <p:sp>
        <p:nvSpPr>
          <p:cNvPr id="56324" name="Slide Number Placeholder 3"/>
          <p:cNvSpPr>
            <a:spLocks noGrp="1"/>
          </p:cNvSpPr>
          <p:nvPr>
            <p:ph type="sldNum" sz="quarter" idx="5"/>
          </p:nvPr>
        </p:nvSpPr>
        <p:spPr bwMode="auto">
          <a:noFill/>
          <a:ln>
            <a:miter lim="800000"/>
            <a:headEnd/>
            <a:tailEnd/>
          </a:ln>
        </p:spPr>
        <p:txBody>
          <a:bodyPr/>
          <a:lstStyle/>
          <a:p>
            <a:fld id="{1A3EA994-E54F-4AC2-8E43-207FBC2DFDB5}" type="slidenum">
              <a:rPr lang="en-US" altLang="en-US"/>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7348" name="Slide Number Placeholder 3"/>
          <p:cNvSpPr>
            <a:spLocks noGrp="1"/>
          </p:cNvSpPr>
          <p:nvPr>
            <p:ph type="sldNum" sz="quarter" idx="5"/>
          </p:nvPr>
        </p:nvSpPr>
        <p:spPr bwMode="auto">
          <a:noFill/>
          <a:ln>
            <a:miter lim="800000"/>
            <a:headEnd/>
            <a:tailEnd/>
          </a:ln>
        </p:spPr>
        <p:txBody>
          <a:bodyPr/>
          <a:lstStyle/>
          <a:p>
            <a:fld id="{B5F8903E-5F43-4E76-B532-82272DA3E06D}" type="slidenum">
              <a:rPr lang="en-US" altLang="en-US"/>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8372" name="Slide Number Placeholder 3"/>
          <p:cNvSpPr>
            <a:spLocks noGrp="1"/>
          </p:cNvSpPr>
          <p:nvPr>
            <p:ph type="sldNum" sz="quarter" idx="5"/>
          </p:nvPr>
        </p:nvSpPr>
        <p:spPr bwMode="auto">
          <a:noFill/>
          <a:ln>
            <a:miter lim="800000"/>
            <a:headEnd/>
            <a:tailEnd/>
          </a:ln>
        </p:spPr>
        <p:txBody>
          <a:bodyPr/>
          <a:lstStyle/>
          <a:p>
            <a:fld id="{0908CA59-3542-4B44-AF8C-67A20A9402C1}" type="slidenum">
              <a:rPr lang="en-US" altLang="en-US"/>
              <a:pPr/>
              <a:t>8</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Only 23% of households have electricity in Rwanda. Electricity is more common in urban areas (73%) than in rural areas (12%).</a:t>
            </a:r>
          </a:p>
        </p:txBody>
      </p:sp>
      <p:sp>
        <p:nvSpPr>
          <p:cNvPr id="59396" name="Slide Number Placeholder 3"/>
          <p:cNvSpPr>
            <a:spLocks noGrp="1"/>
          </p:cNvSpPr>
          <p:nvPr>
            <p:ph type="sldNum" sz="quarter" idx="5"/>
          </p:nvPr>
        </p:nvSpPr>
        <p:spPr bwMode="auto">
          <a:noFill/>
          <a:ln>
            <a:miter lim="800000"/>
            <a:headEnd/>
            <a:tailEnd/>
          </a:ln>
        </p:spPr>
        <p:txBody>
          <a:bodyPr/>
          <a:lstStyle/>
          <a:p>
            <a:fld id="{9C89DDAC-18F4-437A-A93E-A36052AAAF20}" type="slidenum">
              <a:rPr lang="en-US" altLang="en-US"/>
              <a:pPr/>
              <a:t>9</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defTabSz="930275" eaLnBrk="1" hangingPunct="1">
              <a:spcBef>
                <a:spcPct val="0"/>
              </a:spcBef>
            </a:pPr>
            <a:r>
              <a:rPr lang="en-US" altLang="en-US" smtClean="0"/>
              <a:t>Mobile phones, radios, and televisions are the most common devices possessed by most households for information and communication. Six in ten households have a mobile phone. Urban households are more likely to have a mobile phone (86%) than rural households (54%). More than half of households own a radio. Only 10% of households have a television. 15% of households own bicycle, more than a motorcycle/scooter (2%).</a:t>
            </a:r>
          </a:p>
        </p:txBody>
      </p:sp>
      <p:sp>
        <p:nvSpPr>
          <p:cNvPr id="60420" name="Slide Number Placeholder 3"/>
          <p:cNvSpPr>
            <a:spLocks noGrp="1"/>
          </p:cNvSpPr>
          <p:nvPr>
            <p:ph type="sldNum" sz="quarter" idx="5"/>
          </p:nvPr>
        </p:nvSpPr>
        <p:spPr bwMode="auto">
          <a:noFill/>
          <a:ln>
            <a:miter lim="800000"/>
            <a:headEnd/>
            <a:tailEnd/>
          </a:ln>
        </p:spPr>
        <p:txBody>
          <a:bodyPr/>
          <a:lstStyle/>
          <a:p>
            <a:fld id="{3BFC4BB8-D5BC-45B8-9F22-3F1F41127CFF}" type="slidenum">
              <a:rPr lang="en-US" altLang="en-US"/>
              <a:pPr/>
              <a:t>10</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12% of women and 9% of men have never attended school. Nearly two-thirds of women and have attended and/or completed primary school. Nearly one-quarter of women and men have secondary and higher education. Women and men in urban areas are much more likely to achieve higher levels of education. </a:t>
            </a:r>
            <a:br>
              <a:rPr lang="en-US" altLang="en-US" smtClean="0"/>
            </a:br>
            <a:endParaRPr lang="en-US" altLang="en-US" smtClean="0"/>
          </a:p>
        </p:txBody>
      </p:sp>
      <p:sp>
        <p:nvSpPr>
          <p:cNvPr id="61444" name="Slide Number Placeholder 3"/>
          <p:cNvSpPr>
            <a:spLocks noGrp="1"/>
          </p:cNvSpPr>
          <p:nvPr>
            <p:ph type="sldNum" sz="quarter" idx="5"/>
          </p:nvPr>
        </p:nvSpPr>
        <p:spPr bwMode="auto">
          <a:noFill/>
          <a:ln>
            <a:miter lim="800000"/>
            <a:headEnd/>
            <a:tailEnd/>
          </a:ln>
        </p:spPr>
        <p:txBody>
          <a:bodyPr/>
          <a:lstStyle/>
          <a:p>
            <a:fld id="{218123C9-2529-4E49-8E40-C823199EA0D6}" type="slidenum">
              <a:rPr lang="en-US" altLang="en-US"/>
              <a:pPr/>
              <a:t>11</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defTabSz="930275" eaLnBrk="1" hangingPunct="1"/>
            <a:r>
              <a:rPr lang="en-US" altLang="en-US" smtClean="0"/>
              <a:t>Men are more likely to be exposed to all media than women. Among women and men, radio is the most widely accessed medium. More than 60% of women and more than three-quarters of men listen to the radio at least once a week. Newspapers are the least common medium among women (6%) and men (14%). A small percentage of women (2%) and men (10%) are exposed to all 3 forms of media. More than one-third of women and 19% of men have no exposure to any of the mass media on a weekly basis.  </a:t>
            </a:r>
          </a:p>
          <a:p>
            <a:pPr defTabSz="930275" eaLnBrk="1" hangingPunct="1">
              <a:spcBef>
                <a:spcPct val="0"/>
              </a:spcBef>
            </a:pPr>
            <a:endParaRPr lang="en-US" altLang="en-US" smtClean="0"/>
          </a:p>
        </p:txBody>
      </p:sp>
      <p:sp>
        <p:nvSpPr>
          <p:cNvPr id="62468" name="Slide Number Placeholder 3"/>
          <p:cNvSpPr>
            <a:spLocks noGrp="1"/>
          </p:cNvSpPr>
          <p:nvPr>
            <p:ph type="sldNum" sz="quarter" idx="5"/>
          </p:nvPr>
        </p:nvSpPr>
        <p:spPr bwMode="auto">
          <a:noFill/>
          <a:ln>
            <a:miter lim="800000"/>
            <a:headEnd/>
            <a:tailEnd/>
          </a:ln>
        </p:spPr>
        <p:txBody>
          <a:bodyPr/>
          <a:lstStyle/>
          <a:p>
            <a:fld id="{2C46DBB1-C340-40E0-8B6A-1CFBAA2A965F}" type="slidenum">
              <a:rPr lang="en-US" altLang="en-US"/>
              <a:pPr/>
              <a:t>12</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2% of women in Rwanda use tobacco products compared to 10% of men. Among men, cigarettes (9%) are the most common tobacco product used. Among men who smoke cigarettes, 44% smoke 3-5 cigarettes daily. Smoking decreases with education; only 3% of men with secondary and higher education smoke compared with 18% of men with no education. </a:t>
            </a:r>
          </a:p>
        </p:txBody>
      </p:sp>
      <p:sp>
        <p:nvSpPr>
          <p:cNvPr id="63492" name="Slide Number Placeholder 3"/>
          <p:cNvSpPr>
            <a:spLocks noGrp="1"/>
          </p:cNvSpPr>
          <p:nvPr>
            <p:ph type="sldNum" sz="quarter" idx="5"/>
          </p:nvPr>
        </p:nvSpPr>
        <p:spPr bwMode="auto">
          <a:noFill/>
          <a:ln>
            <a:miter lim="800000"/>
            <a:headEnd/>
            <a:tailEnd/>
          </a:ln>
        </p:spPr>
        <p:txBody>
          <a:bodyPr/>
          <a:lstStyle/>
          <a:p>
            <a:fld id="{E6501AEB-CC6F-46D5-B54B-B849DF59077B}" type="slidenum">
              <a:rPr lang="en-US" altLang="en-US"/>
              <a:pPr/>
              <a:t>13</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4516" name="Slide Number Placeholder 3"/>
          <p:cNvSpPr>
            <a:spLocks noGrp="1"/>
          </p:cNvSpPr>
          <p:nvPr>
            <p:ph type="sldNum" sz="quarter" idx="5"/>
          </p:nvPr>
        </p:nvSpPr>
        <p:spPr bwMode="auto">
          <a:noFill/>
          <a:ln>
            <a:miter lim="800000"/>
            <a:headEnd/>
            <a:tailEnd/>
          </a:ln>
        </p:spPr>
        <p:txBody>
          <a:bodyPr/>
          <a:lstStyle/>
          <a:p>
            <a:fld id="{F91F45C9-B266-4F09-BE07-0DDC9273169F}" type="slidenum">
              <a:rPr lang="en-US" altLang="en-US"/>
              <a:pPr/>
              <a:t>14</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smtClean="0"/>
              <a:t>At current fertility levels, a woman in Rwanda will have an average of 4.2 children in her lifetime.</a:t>
            </a:r>
          </a:p>
          <a:p>
            <a:pPr eaLnBrk="1" hangingPunct="1">
              <a:spcBef>
                <a:spcPct val="0"/>
              </a:spcBef>
            </a:pPr>
            <a:r>
              <a:rPr lang="en-US" altLang="en-US" smtClean="0"/>
              <a:t>Fertility has decreased from 6.2 births per woman in 1992 to 4.2 birth per woman in 2014, a decrease of 2.0 births per woman. </a:t>
            </a:r>
          </a:p>
        </p:txBody>
      </p:sp>
      <p:sp>
        <p:nvSpPr>
          <p:cNvPr id="65540" name="Slide Number Placeholder 3"/>
          <p:cNvSpPr>
            <a:spLocks noGrp="1"/>
          </p:cNvSpPr>
          <p:nvPr>
            <p:ph type="sldNum" sz="quarter" idx="5"/>
          </p:nvPr>
        </p:nvSpPr>
        <p:spPr bwMode="auto">
          <a:noFill/>
          <a:ln>
            <a:miter lim="800000"/>
            <a:headEnd/>
            <a:tailEnd/>
          </a:ln>
        </p:spPr>
        <p:txBody>
          <a:bodyPr/>
          <a:lstStyle/>
          <a:p>
            <a:fld id="{BA44045E-8C2B-4C39-AB5B-07BC1F7AE195}" type="slidenum">
              <a:rPr lang="en-US" altLang="en-US"/>
              <a:pPr/>
              <a:t>15</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Rwanda’s is one of the lowest in Eastern Africa region. </a:t>
            </a:r>
          </a:p>
          <a:p>
            <a:pPr eaLnBrk="1" hangingPunct="1">
              <a:spcBef>
                <a:spcPct val="0"/>
              </a:spcBef>
            </a:pPr>
            <a:endParaRPr lang="en-US" altLang="en-US" smtClean="0"/>
          </a:p>
        </p:txBody>
      </p:sp>
      <p:sp>
        <p:nvSpPr>
          <p:cNvPr id="66564" name="Slide Number Placeholder 3"/>
          <p:cNvSpPr>
            <a:spLocks noGrp="1"/>
          </p:cNvSpPr>
          <p:nvPr>
            <p:ph type="sldNum" sz="quarter" idx="5"/>
          </p:nvPr>
        </p:nvSpPr>
        <p:spPr bwMode="auto">
          <a:noFill/>
          <a:ln>
            <a:miter lim="800000"/>
            <a:headEnd/>
            <a:tailEnd/>
          </a:ln>
        </p:spPr>
        <p:txBody>
          <a:bodyPr/>
          <a:lstStyle/>
          <a:p>
            <a:fld id="{D0FAD1E6-AD9D-4AD6-8B88-08AB6244BDF8}" type="slidenum">
              <a:rPr lang="en-US" altLang="en-US"/>
              <a:pPr/>
              <a:t>16</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Teenage pregnancy has slightly decreased since 1992 when 11% of young women were mothers or pregnant with their first child. However, teenage pregnancy has remained essential unchanged since 2007-08. </a:t>
            </a:r>
          </a:p>
        </p:txBody>
      </p:sp>
      <p:sp>
        <p:nvSpPr>
          <p:cNvPr id="67588" name="Slide Number Placeholder 3"/>
          <p:cNvSpPr>
            <a:spLocks noGrp="1"/>
          </p:cNvSpPr>
          <p:nvPr>
            <p:ph type="sldNum" sz="quarter" idx="5"/>
          </p:nvPr>
        </p:nvSpPr>
        <p:spPr bwMode="auto">
          <a:noFill/>
          <a:ln>
            <a:miter lim="800000"/>
            <a:headEnd/>
            <a:tailEnd/>
          </a:ln>
        </p:spPr>
        <p:txBody>
          <a:bodyPr/>
          <a:lstStyle/>
          <a:p>
            <a:fld id="{6D6F59AE-BA10-44F3-A827-2EE9F73CAA3E}" type="slidenum">
              <a:rPr lang="en-US" altLang="en-US"/>
              <a:pPr/>
              <a:t>17</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The contraceptive prevalence rate (CPR) is defined as the percentage of married women using a method of contraception. Currently, the CPR for Rwanda is 53% with 48% of married women using modern methods of contraception and 6% using any traditional method of contraception. Among married women, injectables, implants, and the pill are the most popular.</a:t>
            </a:r>
          </a:p>
          <a:p>
            <a:pPr eaLnBrk="1" hangingPunct="1">
              <a:spcBef>
                <a:spcPct val="0"/>
              </a:spcBef>
            </a:pPr>
            <a:endParaRPr lang="en-US" altLang="en-US" smtClean="0"/>
          </a:p>
          <a:p>
            <a:pPr eaLnBrk="1" hangingPunct="1">
              <a:spcBef>
                <a:spcPct val="0"/>
              </a:spcBef>
            </a:pPr>
            <a:r>
              <a:rPr lang="en-US" altLang="en-US" smtClean="0"/>
              <a:t>36% of sexually active, unmarried women are using a method of contraception, 35% are using a modern method. Injectables are the most popular method among sexually active unmarried women.</a:t>
            </a:r>
          </a:p>
        </p:txBody>
      </p:sp>
      <p:sp>
        <p:nvSpPr>
          <p:cNvPr id="68612" name="Slide Number Placeholder 3"/>
          <p:cNvSpPr>
            <a:spLocks noGrp="1"/>
          </p:cNvSpPr>
          <p:nvPr>
            <p:ph type="sldNum" sz="quarter" idx="5"/>
          </p:nvPr>
        </p:nvSpPr>
        <p:spPr bwMode="auto">
          <a:noFill/>
          <a:ln>
            <a:miter lim="800000"/>
            <a:headEnd/>
            <a:tailEnd/>
          </a:ln>
        </p:spPr>
        <p:txBody>
          <a:bodyPr/>
          <a:lstStyle/>
          <a:p>
            <a:fld id="{6E263449-E1BD-4C4E-A842-F67C34297691}" type="slidenum">
              <a:rPr lang="en-US" altLang="en-US"/>
              <a:pPr/>
              <a:t>18</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Provincially, modern contraceptive use ranges from a low of 41% in West province to a high of 55% in North province. </a:t>
            </a:r>
          </a:p>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noFill/>
          <a:ln>
            <a:miter lim="800000"/>
            <a:headEnd/>
            <a:tailEnd/>
          </a:ln>
        </p:spPr>
        <p:txBody>
          <a:bodyPr/>
          <a:lstStyle/>
          <a:p>
            <a:fld id="{96A5B3AB-0773-4611-A5E6-D4122FFF096D}" type="slidenum">
              <a:rPr lang="en-US" altLang="en-US"/>
              <a:pPr/>
              <a:t>19</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Use of any method of family planning has greatly increased from 17% in 2005 to 53% in 2014. Modern method contraceptive use has increased nearly five times from 10% in 2005 to 48% in 2014-15. </a:t>
            </a:r>
          </a:p>
        </p:txBody>
      </p:sp>
      <p:sp>
        <p:nvSpPr>
          <p:cNvPr id="70660" name="Slide Number Placeholder 3"/>
          <p:cNvSpPr>
            <a:spLocks noGrp="1"/>
          </p:cNvSpPr>
          <p:nvPr>
            <p:ph type="sldNum" sz="quarter" idx="5"/>
          </p:nvPr>
        </p:nvSpPr>
        <p:spPr bwMode="auto">
          <a:noFill/>
          <a:ln>
            <a:miter lim="800000"/>
            <a:headEnd/>
            <a:tailEnd/>
          </a:ln>
        </p:spPr>
        <p:txBody>
          <a:bodyPr/>
          <a:lstStyle/>
          <a:p>
            <a:fld id="{5A89E46C-D039-46F0-A289-2AD67AA97980}" type="slidenum">
              <a:rPr lang="en-US" altLang="en-US"/>
              <a:pPr/>
              <a:t>20</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en-US" smtClean="0"/>
              <a:t>Unmet need is 19% in Rwanda. </a:t>
            </a:r>
          </a:p>
        </p:txBody>
      </p:sp>
      <p:sp>
        <p:nvSpPr>
          <p:cNvPr id="71684" name="Slide Number Placeholder 3"/>
          <p:cNvSpPr>
            <a:spLocks noGrp="1"/>
          </p:cNvSpPr>
          <p:nvPr>
            <p:ph type="sldNum" sz="quarter" idx="5"/>
          </p:nvPr>
        </p:nvSpPr>
        <p:spPr bwMode="auto">
          <a:noFill/>
          <a:ln>
            <a:miter lim="800000"/>
            <a:headEnd/>
            <a:tailEnd/>
          </a:ln>
        </p:spPr>
        <p:txBody>
          <a:bodyPr/>
          <a:lstStyle/>
          <a:p>
            <a:fld id="{4B2D5AFB-2DDE-48B8-99F1-36C5BF5EF6DA}" type="slidenum">
              <a:rPr lang="en-US" altLang="en-US"/>
              <a:pPr/>
              <a:t>21</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en-US" smtClean="0"/>
              <a:t>Overall, 19% of currently married women have an unmet need for family planning. 53% percent of women have a met need for family planning or are using a contraceptive method. If all currently married women who say they want to space or limit their children were to use a family planning method, the CPR would increase to 72%, or total demand. Of the total demand for family planning methods, 74% is satisfied by using any method and 66% is satisfied by using modern methods.</a:t>
            </a:r>
          </a:p>
          <a:p>
            <a:pPr eaLnBrk="1" hangingPunct="1">
              <a:spcBef>
                <a:spcPct val="0"/>
              </a:spcBef>
            </a:pPr>
            <a:endParaRPr lang="en-US" altLang="en-US" smtClean="0"/>
          </a:p>
        </p:txBody>
      </p:sp>
      <p:sp>
        <p:nvSpPr>
          <p:cNvPr id="72708" name="Slide Number Placeholder 3"/>
          <p:cNvSpPr>
            <a:spLocks noGrp="1"/>
          </p:cNvSpPr>
          <p:nvPr>
            <p:ph type="sldNum" sz="quarter" idx="5"/>
          </p:nvPr>
        </p:nvSpPr>
        <p:spPr bwMode="auto">
          <a:noFill/>
          <a:ln>
            <a:miter lim="800000"/>
            <a:headEnd/>
            <a:tailEnd/>
          </a:ln>
        </p:spPr>
        <p:txBody>
          <a:bodyPr/>
          <a:lstStyle/>
          <a:p>
            <a:fld id="{D8FB5110-8663-4562-BE6D-3C77F2186C00}" type="slidenum">
              <a:rPr lang="en-US" altLang="en-US"/>
              <a:pPr/>
              <a:t>22</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Unmet need has decreased from 36% in 2000 to current levels of 19% in 2014-15. </a:t>
            </a:r>
          </a:p>
        </p:txBody>
      </p:sp>
      <p:sp>
        <p:nvSpPr>
          <p:cNvPr id="73732" name="Slide Number Placeholder 3"/>
          <p:cNvSpPr>
            <a:spLocks noGrp="1"/>
          </p:cNvSpPr>
          <p:nvPr>
            <p:ph type="sldNum" sz="quarter" idx="5"/>
          </p:nvPr>
        </p:nvSpPr>
        <p:spPr bwMode="auto">
          <a:noFill/>
          <a:ln>
            <a:miter lim="800000"/>
            <a:headEnd/>
            <a:tailEnd/>
          </a:ln>
        </p:spPr>
        <p:txBody>
          <a:bodyPr/>
          <a:lstStyle/>
          <a:p>
            <a:fld id="{B678E8FE-B2E6-403F-BBA0-9056B04B969B}" type="slidenum">
              <a:rPr lang="en-US" altLang="en-US"/>
              <a:pPr/>
              <a:t>23</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4756" name="Slide Number Placeholder 3"/>
          <p:cNvSpPr>
            <a:spLocks noGrp="1"/>
          </p:cNvSpPr>
          <p:nvPr>
            <p:ph type="sldNum" sz="quarter" idx="5"/>
          </p:nvPr>
        </p:nvSpPr>
        <p:spPr bwMode="auto">
          <a:noFill/>
          <a:ln>
            <a:miter lim="800000"/>
            <a:headEnd/>
            <a:tailEnd/>
          </a:ln>
        </p:spPr>
        <p:txBody>
          <a:bodyPr/>
          <a:lstStyle/>
          <a:p>
            <a:fld id="{1CEE5D37-C731-497B-9A4D-45F2F85F7298}" type="slidenum">
              <a:rPr lang="en-US" altLang="en-US"/>
              <a:pPr/>
              <a:t>24</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Just over half of women make their 1</a:t>
            </a:r>
            <a:r>
              <a:rPr lang="en-US" altLang="en-US" baseline="30000" smtClean="0"/>
              <a:t>st</a:t>
            </a:r>
            <a:r>
              <a:rPr lang="en-US" altLang="en-US" smtClean="0"/>
              <a:t> antenatal care visit during the 1</a:t>
            </a:r>
            <a:r>
              <a:rPr lang="en-US" altLang="en-US" baseline="30000" smtClean="0"/>
              <a:t>st</a:t>
            </a:r>
            <a:r>
              <a:rPr lang="en-US" altLang="en-US" smtClean="0"/>
              <a:t> trimester of pregnancy. 44% of pregnant women make 4 or more ANC visits during their pregnancy. </a:t>
            </a:r>
          </a:p>
        </p:txBody>
      </p:sp>
      <p:sp>
        <p:nvSpPr>
          <p:cNvPr id="75780" name="Slide Number Placeholder 3"/>
          <p:cNvSpPr>
            <a:spLocks noGrp="1"/>
          </p:cNvSpPr>
          <p:nvPr>
            <p:ph type="sldNum" sz="quarter" idx="5"/>
          </p:nvPr>
        </p:nvSpPr>
        <p:spPr bwMode="auto">
          <a:noFill/>
          <a:ln>
            <a:miter lim="800000"/>
            <a:headEnd/>
            <a:tailEnd/>
          </a:ln>
        </p:spPr>
        <p:txBody>
          <a:bodyPr/>
          <a:lstStyle/>
          <a:p>
            <a:fld id="{4D568B9A-4693-4977-B011-430AD9D2CB4B}" type="slidenum">
              <a:rPr lang="en-US" altLang="en-US"/>
              <a:pPr/>
              <a:t>25</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91% of births in Rwanda take place in a health facility; 90% in a public facility and 1% in a private facility. 8% of births take place at home. Delivery in a health facility is more common in urban areas (97%) than in rural areas (89%). In rural areas, 1 in 10 births is delivered at home. </a:t>
            </a:r>
          </a:p>
        </p:txBody>
      </p:sp>
      <p:sp>
        <p:nvSpPr>
          <p:cNvPr id="76804" name="Slide Number Placeholder 3"/>
          <p:cNvSpPr>
            <a:spLocks noGrp="1"/>
          </p:cNvSpPr>
          <p:nvPr>
            <p:ph type="sldNum" sz="quarter" idx="5"/>
          </p:nvPr>
        </p:nvSpPr>
        <p:spPr bwMode="auto">
          <a:noFill/>
          <a:ln>
            <a:miter lim="800000"/>
            <a:headEnd/>
            <a:tailEnd/>
          </a:ln>
        </p:spPr>
        <p:txBody>
          <a:bodyPr/>
          <a:lstStyle/>
          <a:p>
            <a:fld id="{5EEC243B-B74E-48C2-ADAF-B2ED98C237B2}" type="slidenum">
              <a:rPr lang="en-US" altLang="en-US"/>
              <a:pPr/>
              <a:t>26</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Provincially, health-facility based deliveries range from a low of 89% in East province to a high of 94% in Kigali.</a:t>
            </a:r>
          </a:p>
          <a:p>
            <a:pPr eaLnBrk="1" hangingPunct="1">
              <a:spcBef>
                <a:spcPct val="0"/>
              </a:spcBef>
            </a:pPr>
            <a:endParaRPr lang="en-US" altLang="en-US" smtClean="0"/>
          </a:p>
        </p:txBody>
      </p:sp>
      <p:sp>
        <p:nvSpPr>
          <p:cNvPr id="77828" name="Slide Number Placeholder 3"/>
          <p:cNvSpPr>
            <a:spLocks noGrp="1"/>
          </p:cNvSpPr>
          <p:nvPr>
            <p:ph type="sldNum" sz="quarter" idx="5"/>
          </p:nvPr>
        </p:nvSpPr>
        <p:spPr bwMode="auto">
          <a:noFill/>
          <a:ln>
            <a:miter lim="800000"/>
            <a:headEnd/>
            <a:tailEnd/>
          </a:ln>
        </p:spPr>
        <p:txBody>
          <a:bodyPr/>
          <a:lstStyle/>
          <a:p>
            <a:fld id="{140426C1-E495-4FF3-AA17-41072585E000}" type="slidenum">
              <a:rPr lang="en-US" altLang="en-US"/>
              <a:pPr/>
              <a:t>27</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Provincially, skilled assistance at delivery ranges from a low of 90% in East and South provinces to a high of 95% in Kigali City.</a:t>
            </a:r>
          </a:p>
          <a:p>
            <a:pPr eaLnBrk="1" hangingPunct="1">
              <a:spcBef>
                <a:spcPct val="0"/>
              </a:spcBef>
            </a:pPr>
            <a:endParaRPr lang="en-US" altLang="en-US" smtClean="0"/>
          </a:p>
        </p:txBody>
      </p:sp>
      <p:sp>
        <p:nvSpPr>
          <p:cNvPr id="78852" name="Slide Number Placeholder 3"/>
          <p:cNvSpPr>
            <a:spLocks noGrp="1"/>
          </p:cNvSpPr>
          <p:nvPr>
            <p:ph type="sldNum" sz="quarter" idx="5"/>
          </p:nvPr>
        </p:nvSpPr>
        <p:spPr bwMode="auto">
          <a:noFill/>
          <a:ln>
            <a:miter lim="800000"/>
            <a:headEnd/>
            <a:tailEnd/>
          </a:ln>
        </p:spPr>
        <p:txBody>
          <a:bodyPr/>
          <a:lstStyle/>
          <a:p>
            <a:fld id="{061F29D0-6E59-4D37-AFF7-4D8DBFA753CF}" type="slidenum">
              <a:rPr lang="en-US" altLang="en-US"/>
              <a:pPr/>
              <a:t>28</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Since 2005, maternal health indicators have improved. ANC by a skilled provider has increased from 94% in 2005 to 99% in 2014-15. Skilled assistance during delivery has increased from 39% in 2005 to 91% in 2014-15. Facility-based deliveries have greatly increased from 28% to 91% in 2014-15. </a:t>
            </a:r>
          </a:p>
        </p:txBody>
      </p:sp>
      <p:sp>
        <p:nvSpPr>
          <p:cNvPr id="79876" name="Slide Number Placeholder 3"/>
          <p:cNvSpPr>
            <a:spLocks noGrp="1"/>
          </p:cNvSpPr>
          <p:nvPr>
            <p:ph type="sldNum" sz="quarter" idx="5"/>
          </p:nvPr>
        </p:nvSpPr>
        <p:spPr bwMode="auto">
          <a:noFill/>
          <a:ln>
            <a:miter lim="800000"/>
            <a:headEnd/>
            <a:tailEnd/>
          </a:ln>
        </p:spPr>
        <p:txBody>
          <a:bodyPr/>
          <a:lstStyle/>
          <a:p>
            <a:fld id="{F08A10F4-990A-4EC0-A1E4-1BBA8532452A}" type="slidenum">
              <a:rPr lang="en-US" altLang="en-US"/>
              <a:pPr/>
              <a:t>29</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0900" name="Slide Number Placeholder 3"/>
          <p:cNvSpPr>
            <a:spLocks noGrp="1"/>
          </p:cNvSpPr>
          <p:nvPr>
            <p:ph type="sldNum" sz="quarter" idx="5"/>
          </p:nvPr>
        </p:nvSpPr>
        <p:spPr bwMode="auto">
          <a:noFill/>
          <a:ln>
            <a:miter lim="800000"/>
            <a:headEnd/>
            <a:tailEnd/>
          </a:ln>
        </p:spPr>
        <p:txBody>
          <a:bodyPr/>
          <a:lstStyle/>
          <a:p>
            <a:fld id="{D11A804A-6258-4E40-8D72-6FF376A3E263}" type="slidenum">
              <a:rPr lang="en-US" altLang="en-US"/>
              <a:pPr/>
              <a:t>30</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24" name="Slide Number Placeholder 3"/>
          <p:cNvSpPr>
            <a:spLocks noGrp="1"/>
          </p:cNvSpPr>
          <p:nvPr>
            <p:ph type="sldNum" sz="quarter" idx="5"/>
          </p:nvPr>
        </p:nvSpPr>
        <p:spPr bwMode="auto">
          <a:noFill/>
          <a:ln>
            <a:miter lim="800000"/>
            <a:headEnd/>
            <a:tailEnd/>
          </a:ln>
        </p:spPr>
        <p:txBody>
          <a:bodyPr/>
          <a:lstStyle/>
          <a:p>
            <a:fld id="{53E7868B-D505-4E30-977D-B9FB59A15B94}" type="slidenum">
              <a:rPr lang="en-US" altLang="en-US"/>
              <a:pPr/>
              <a:t>31</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Overall, 87% of children age 12-23 months have received all basic vaccinations. 98% of children received the BCG vaccination and 89% are vaccinated against measles. Coverage of the 1st two doses of the pentavalent and polio vaccines is relatively high (99%); however, 98% received the third dose of pentavalent and 97% received the third dose of polio. Less than 1% of children did not receive any vaccination at all.</a:t>
            </a:r>
          </a:p>
        </p:txBody>
      </p:sp>
      <p:sp>
        <p:nvSpPr>
          <p:cNvPr id="82948" name="Slide Number Placeholder 3"/>
          <p:cNvSpPr>
            <a:spLocks noGrp="1"/>
          </p:cNvSpPr>
          <p:nvPr>
            <p:ph type="sldNum" sz="quarter" idx="5"/>
          </p:nvPr>
        </p:nvSpPr>
        <p:spPr bwMode="auto">
          <a:noFill/>
          <a:ln>
            <a:miter lim="800000"/>
            <a:headEnd/>
            <a:tailEnd/>
          </a:ln>
        </p:spPr>
        <p:txBody>
          <a:bodyPr/>
          <a:lstStyle/>
          <a:p>
            <a:fld id="{5CB9BF48-7C18-4E3B-BB53-05A6D056C408}" type="slidenum">
              <a:rPr lang="en-US" altLang="en-US"/>
              <a:pPr/>
              <a:t>32</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Provincially, basic coverages ranges from 90% in West province to 96% in Kigali City. </a:t>
            </a:r>
          </a:p>
          <a:p>
            <a:pPr eaLnBrk="1" hangingPunct="1">
              <a:spcBef>
                <a:spcPct val="0"/>
              </a:spcBef>
            </a:pPr>
            <a:endParaRPr lang="en-US" altLang="en-US" smtClean="0"/>
          </a:p>
        </p:txBody>
      </p:sp>
      <p:sp>
        <p:nvSpPr>
          <p:cNvPr id="83972" name="Slide Number Placeholder 3"/>
          <p:cNvSpPr>
            <a:spLocks noGrp="1"/>
          </p:cNvSpPr>
          <p:nvPr>
            <p:ph type="sldNum" sz="quarter" idx="5"/>
          </p:nvPr>
        </p:nvSpPr>
        <p:spPr bwMode="auto">
          <a:noFill/>
          <a:ln>
            <a:miter lim="800000"/>
            <a:headEnd/>
            <a:tailEnd/>
          </a:ln>
        </p:spPr>
        <p:txBody>
          <a:bodyPr/>
          <a:lstStyle/>
          <a:p>
            <a:fld id="{4651D495-4CAE-4CEB-A1C6-1376C6B04D91}" type="slidenum">
              <a:rPr lang="en-US" altLang="en-US"/>
              <a:pPr/>
              <a:t>33</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Basic vaccination coverage among children age 12-23 months has increased since 2005 when three-quarters of children received all basic vaccinations. </a:t>
            </a:r>
          </a:p>
        </p:txBody>
      </p:sp>
      <p:sp>
        <p:nvSpPr>
          <p:cNvPr id="84996" name="Slide Number Placeholder 3"/>
          <p:cNvSpPr>
            <a:spLocks noGrp="1"/>
          </p:cNvSpPr>
          <p:nvPr>
            <p:ph type="sldNum" sz="quarter" idx="5"/>
          </p:nvPr>
        </p:nvSpPr>
        <p:spPr bwMode="auto">
          <a:noFill/>
          <a:ln>
            <a:miter lim="800000"/>
            <a:headEnd/>
            <a:tailEnd/>
          </a:ln>
        </p:spPr>
        <p:txBody>
          <a:bodyPr/>
          <a:lstStyle/>
          <a:p>
            <a:fld id="{9567161C-A4F8-4414-A991-819F64326BD8}" type="slidenum">
              <a:rPr lang="en-US" altLang="en-US"/>
              <a:pPr/>
              <a:t>34</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Rwanda has the highest basic vaccination coverage in East Africa. </a:t>
            </a:r>
          </a:p>
        </p:txBody>
      </p:sp>
      <p:sp>
        <p:nvSpPr>
          <p:cNvPr id="86020" name="Slide Number Placeholder 3"/>
          <p:cNvSpPr>
            <a:spLocks noGrp="1"/>
          </p:cNvSpPr>
          <p:nvPr>
            <p:ph type="sldNum" sz="quarter" idx="5"/>
          </p:nvPr>
        </p:nvSpPr>
        <p:spPr bwMode="auto">
          <a:noFill/>
          <a:ln>
            <a:miter lim="800000"/>
            <a:headEnd/>
            <a:tailEnd/>
          </a:ln>
        </p:spPr>
        <p:txBody>
          <a:bodyPr/>
          <a:lstStyle/>
          <a:p>
            <a:fld id="{400D63DC-E9DF-41C9-892D-81B43506EDB4}" type="slidenum">
              <a:rPr lang="en-US" altLang="en-US"/>
              <a:pPr/>
              <a:t>35</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Overall, 13% of children age 36-59 months attend an early childhood education program. Children in urban areas are more likely to attend early childhood education program than children in rural areas. (37% versus 9%). </a:t>
            </a:r>
          </a:p>
        </p:txBody>
      </p:sp>
      <p:sp>
        <p:nvSpPr>
          <p:cNvPr id="87044" name="Slide Number Placeholder 3"/>
          <p:cNvSpPr>
            <a:spLocks noGrp="1"/>
          </p:cNvSpPr>
          <p:nvPr>
            <p:ph type="sldNum" sz="quarter" idx="5"/>
          </p:nvPr>
        </p:nvSpPr>
        <p:spPr bwMode="auto">
          <a:noFill/>
          <a:ln>
            <a:miter lim="800000"/>
            <a:headEnd/>
            <a:tailEnd/>
          </a:ln>
        </p:spPr>
        <p:txBody>
          <a:bodyPr/>
          <a:lstStyle/>
          <a:p>
            <a:fld id="{BAA439C1-C647-4A32-A897-F3F992840CAE}" type="slidenum">
              <a:rPr lang="en-US" altLang="en-US"/>
              <a:pPr/>
              <a:t>36</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A child under 5 left only in the care of another child or left alone is considered inadequately cared for. 35 percent of children under age 5 were left alone or left in the care of other children under age 10 for one hour or more during the week preceding the interview. Thirty-two percent of children under age 5 had been left in the care of other children under age 10 and 7 percent of children under age 5 were left completely alone (under the care of no one) for at least one hour during the week preceding the interview.</a:t>
            </a:r>
          </a:p>
        </p:txBody>
      </p:sp>
      <p:sp>
        <p:nvSpPr>
          <p:cNvPr id="88068" name="Slide Number Placeholder 3"/>
          <p:cNvSpPr>
            <a:spLocks noGrp="1"/>
          </p:cNvSpPr>
          <p:nvPr>
            <p:ph type="sldNum" sz="quarter" idx="5"/>
          </p:nvPr>
        </p:nvSpPr>
        <p:spPr bwMode="auto">
          <a:noFill/>
          <a:ln>
            <a:miter lim="800000"/>
            <a:headEnd/>
            <a:tailEnd/>
          </a:ln>
        </p:spPr>
        <p:txBody>
          <a:bodyPr/>
          <a:lstStyle/>
          <a:p>
            <a:fld id="{650D3BD9-3C4D-45A4-BE6A-B18AEF872A43}" type="slidenum">
              <a:rPr lang="en-US" altLang="en-US"/>
              <a:pPr/>
              <a:t>37</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The four domains of child development shows that at least 9 in 10 children are on track in the physical (92%), social-emotional (73 %), and learning (86%) domains. However, only about 7%of children age 36-59 months are developmentally on track in literacy-numeracy. Children from rural households score better in the physical and social-emotional categories, while children from urban households score better in literacy-numeracy and learning categories. </a:t>
            </a:r>
          </a:p>
        </p:txBody>
      </p:sp>
      <p:sp>
        <p:nvSpPr>
          <p:cNvPr id="89092" name="Slide Number Placeholder 3"/>
          <p:cNvSpPr>
            <a:spLocks noGrp="1"/>
          </p:cNvSpPr>
          <p:nvPr>
            <p:ph type="sldNum" sz="quarter" idx="5"/>
          </p:nvPr>
        </p:nvSpPr>
        <p:spPr bwMode="auto">
          <a:noFill/>
          <a:ln>
            <a:miter lim="800000"/>
            <a:headEnd/>
            <a:tailEnd/>
          </a:ln>
        </p:spPr>
        <p:txBody>
          <a:bodyPr/>
          <a:lstStyle/>
          <a:p>
            <a:fld id="{DA6F6361-7207-46DA-913D-20771EF7F571}" type="slidenum">
              <a:rPr lang="en-US" altLang="en-US"/>
              <a:pPr/>
              <a:t>39</a:t>
            </a:fld>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p:spPr>
      </p:sp>
      <p:sp>
        <p:nvSpPr>
          <p:cNvPr id="901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0116" name="Slide Number Placeholder 3"/>
          <p:cNvSpPr>
            <a:spLocks noGrp="1"/>
          </p:cNvSpPr>
          <p:nvPr>
            <p:ph type="sldNum" sz="quarter" idx="5"/>
          </p:nvPr>
        </p:nvSpPr>
        <p:spPr bwMode="auto">
          <a:noFill/>
          <a:ln>
            <a:miter lim="800000"/>
            <a:headEnd/>
            <a:tailEnd/>
          </a:ln>
        </p:spPr>
        <p:txBody>
          <a:bodyPr/>
          <a:lstStyle/>
          <a:p>
            <a:fld id="{3AC1F82D-7194-4CFF-A5BF-39272542A59B}" type="slidenum">
              <a:rPr lang="en-US" altLang="en-US"/>
              <a:pPr/>
              <a:t>40</a:t>
            </a:fld>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p:spPr>
      </p:sp>
      <p:sp>
        <p:nvSpPr>
          <p:cNvPr id="911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Infant and under-5 mortality rates in the 5-year period before the survey are 32 and 50 deaths per 1,000 live births, respectively. At these mortality levels, 1 in every 32 Rwandan children dies before reaching age one. The neonatal mortality rate in the past 5 years is 20 deaths per 1,000 live births. </a:t>
            </a:r>
          </a:p>
        </p:txBody>
      </p:sp>
      <p:sp>
        <p:nvSpPr>
          <p:cNvPr id="91140" name="Slide Number Placeholder 3"/>
          <p:cNvSpPr>
            <a:spLocks noGrp="1"/>
          </p:cNvSpPr>
          <p:nvPr>
            <p:ph type="sldNum" sz="quarter" idx="5"/>
          </p:nvPr>
        </p:nvSpPr>
        <p:spPr bwMode="auto">
          <a:noFill/>
          <a:ln>
            <a:miter lim="800000"/>
            <a:headEnd/>
            <a:tailEnd/>
          </a:ln>
        </p:spPr>
        <p:txBody>
          <a:bodyPr/>
          <a:lstStyle/>
          <a:p>
            <a:fld id="{4468C35F-5D9E-40B4-B17A-22FA662A3708}" type="slidenum">
              <a:rPr lang="en-US" altLang="en-US"/>
              <a:pPr/>
              <a:t>41</a:t>
            </a:fld>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p:spPr>
      </p:sp>
      <p:sp>
        <p:nvSpPr>
          <p:cNvPr id="921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Under-5 mortality ranges from 42 deaths per 1,000 live births in Kigali City to 86 deaths per 1,000 live births in East province.</a:t>
            </a:r>
          </a:p>
          <a:p>
            <a:pPr eaLnBrk="1" hangingPunct="1">
              <a:spcBef>
                <a:spcPct val="0"/>
              </a:spcBef>
            </a:pPr>
            <a:endParaRPr lang="en-US" altLang="en-US" smtClean="0"/>
          </a:p>
        </p:txBody>
      </p:sp>
      <p:sp>
        <p:nvSpPr>
          <p:cNvPr id="92164" name="Slide Number Placeholder 3"/>
          <p:cNvSpPr>
            <a:spLocks noGrp="1"/>
          </p:cNvSpPr>
          <p:nvPr>
            <p:ph type="sldNum" sz="quarter" idx="5"/>
          </p:nvPr>
        </p:nvSpPr>
        <p:spPr bwMode="auto">
          <a:noFill/>
          <a:ln>
            <a:miter lim="800000"/>
            <a:headEnd/>
            <a:tailEnd/>
          </a:ln>
        </p:spPr>
        <p:txBody>
          <a:bodyPr/>
          <a:lstStyle/>
          <a:p>
            <a:fld id="{CF9D67E0-88FA-409C-9810-5E48BB2D7C38}" type="slidenum">
              <a:rPr lang="en-US" altLang="en-US"/>
              <a:pPr/>
              <a:t>42</a:t>
            </a:fld>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931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Childhood mortality rates have declined in the past 10 years. Infant mortality has declined from 86 deaths per 1,000 live births in 2005 to 32 in 2014-15. During the same time period, under-5 mortality has sharply declined from 152 to 50 death per 1,000 live births.</a:t>
            </a:r>
          </a:p>
        </p:txBody>
      </p:sp>
      <p:sp>
        <p:nvSpPr>
          <p:cNvPr id="93188" name="Slide Number Placeholder 3"/>
          <p:cNvSpPr>
            <a:spLocks noGrp="1"/>
          </p:cNvSpPr>
          <p:nvPr>
            <p:ph type="sldNum" sz="quarter" idx="5"/>
          </p:nvPr>
        </p:nvSpPr>
        <p:spPr bwMode="auto">
          <a:noFill/>
          <a:ln>
            <a:miter lim="800000"/>
            <a:headEnd/>
            <a:tailEnd/>
          </a:ln>
        </p:spPr>
        <p:txBody>
          <a:bodyPr/>
          <a:lstStyle/>
          <a:p>
            <a:fld id="{A82FE0E7-BA76-4C11-8888-BA56ACABCF23}" type="slidenum">
              <a:rPr lang="en-US" altLang="en-US"/>
              <a:pPr/>
              <a:t>43</a:t>
            </a:fld>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p:spPr>
      </p:sp>
      <p:sp>
        <p:nvSpPr>
          <p:cNvPr id="942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a:p>
            <a:pPr eaLnBrk="1" hangingPunct="1">
              <a:spcBef>
                <a:spcPct val="0"/>
              </a:spcBef>
            </a:pPr>
            <a:endParaRPr lang="en-US" altLang="en-US" smtClean="0"/>
          </a:p>
        </p:txBody>
      </p:sp>
      <p:sp>
        <p:nvSpPr>
          <p:cNvPr id="94212" name="Slide Number Placeholder 3"/>
          <p:cNvSpPr>
            <a:spLocks noGrp="1"/>
          </p:cNvSpPr>
          <p:nvPr>
            <p:ph type="sldNum" sz="quarter" idx="5"/>
          </p:nvPr>
        </p:nvSpPr>
        <p:spPr bwMode="auto">
          <a:noFill/>
          <a:ln>
            <a:miter lim="800000"/>
            <a:headEnd/>
            <a:tailEnd/>
          </a:ln>
        </p:spPr>
        <p:txBody>
          <a:bodyPr/>
          <a:lstStyle/>
          <a:p>
            <a:fld id="{D4A73D62-56F0-41D5-9AAA-B24BBE96683D}" type="slidenum">
              <a:rPr lang="en-US" altLang="en-US"/>
              <a:pPr/>
              <a:t>44</a:t>
            </a:fld>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p:spPr>
      </p:sp>
      <p:sp>
        <p:nvSpPr>
          <p:cNvPr id="952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latin typeface="Arial" pitchFamily="34" charset="0"/>
                <a:cs typeface="Arial" pitchFamily="34" charset="0"/>
              </a:rPr>
              <a:t>Interpreting trends is difficult since every survey includes a sampling error. This means that the actual MMR in 2014-15 may be as high as 287 and as low as 134. This range is known as a confidence interval.  If we look at the confidence intervals for the 2010 MMR, we can see that they range from 368-584. The confidence intervals between the MMRs for the two surveys DO NOT overlap. The difference between the 2010 and 2014-15 MMR estimates IS STATISTICALLY SIGNFICANT. Therefore, it can be concluded that the MMR has decreased between 2010 and 2014-15 surveys. A comparison of MMR for surveys since 2000 shows no reason to doubt that there has been a steady decline in the MMR. </a:t>
            </a:r>
          </a:p>
        </p:txBody>
      </p:sp>
      <p:sp>
        <p:nvSpPr>
          <p:cNvPr id="95236" name="Slide Number Placeholder 3"/>
          <p:cNvSpPr>
            <a:spLocks noGrp="1"/>
          </p:cNvSpPr>
          <p:nvPr>
            <p:ph type="sldNum" sz="quarter" idx="5"/>
          </p:nvPr>
        </p:nvSpPr>
        <p:spPr bwMode="auto">
          <a:noFill/>
          <a:ln>
            <a:miter lim="800000"/>
            <a:headEnd/>
            <a:tailEnd/>
          </a:ln>
        </p:spPr>
        <p:txBody>
          <a:bodyPr/>
          <a:lstStyle/>
          <a:p>
            <a:fld id="{D9CAC681-BCEE-4011-9219-8C47E0815B2B}" type="slidenum">
              <a:rPr lang="en-US" altLang="en-US"/>
              <a:pPr/>
              <a:t>45</a:t>
            </a:fld>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p:spPr>
      </p:sp>
      <p:sp>
        <p:nvSpPr>
          <p:cNvPr id="962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      </a:t>
            </a:r>
          </a:p>
        </p:txBody>
      </p:sp>
      <p:sp>
        <p:nvSpPr>
          <p:cNvPr id="96260" name="Slide Number Placeholder 3"/>
          <p:cNvSpPr>
            <a:spLocks noGrp="1"/>
          </p:cNvSpPr>
          <p:nvPr>
            <p:ph type="sldNum" sz="quarter" idx="5"/>
          </p:nvPr>
        </p:nvSpPr>
        <p:spPr bwMode="auto">
          <a:noFill/>
          <a:ln>
            <a:miter lim="800000"/>
            <a:headEnd/>
            <a:tailEnd/>
          </a:ln>
        </p:spPr>
        <p:txBody>
          <a:bodyPr/>
          <a:lstStyle/>
          <a:p>
            <a:fld id="{75EF7F25-57C3-41B0-9868-EB58309DCCAF}" type="slidenum">
              <a:rPr lang="en-US" altLang="en-US"/>
              <a:pPr/>
              <a:t>46</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25563"/>
          </a:xfrm>
        </p:spPr>
        <p:txBody>
          <a:bodyPr/>
          <a:lstStyle/>
          <a:p>
            <a:r>
              <a:rPr lang="en-GB" noProof="0" dirty="0" smtClean="0"/>
              <a:t>Click to edit Master title style</a:t>
            </a:r>
            <a:endParaRPr lang="en-GB" noProof="0" dirty="0"/>
          </a:p>
        </p:txBody>
      </p:sp>
      <p:sp>
        <p:nvSpPr>
          <p:cNvPr id="3" name="Content Placeholder 2"/>
          <p:cNvSpPr>
            <a:spLocks noGrp="1"/>
          </p:cNvSpPr>
          <p:nvPr>
            <p:ph idx="1"/>
          </p:nvPr>
        </p:nvSpPr>
        <p:spPr>
          <a:xfrm>
            <a:off x="467833" y="1605516"/>
            <a:ext cx="8240232" cy="5007935"/>
          </a:xfrm>
        </p:spPr>
        <p:txBody>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endParaRPr lang="en-GB" noProof="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rtlCol="0">
            <a:normAutofit/>
          </a:bodyPr>
          <a:lstStyle/>
          <a:p>
            <a:pPr lvl="0"/>
            <a:endParaRPr lang="en-US" noProof="0" smtClean="0"/>
          </a:p>
        </p:txBody>
      </p:sp>
      <p:sp>
        <p:nvSpPr>
          <p:cNvPr id="4" name="Rectangle 4"/>
          <p:cNvSpPr>
            <a:spLocks noGrp="1" noChangeArrowheads="1"/>
          </p:cNvSpPr>
          <p:nvPr>
            <p:ph type="dt" sz="half" idx="10"/>
          </p:nvPr>
        </p:nvSpPr>
        <p:spPr>
          <a:xfrm>
            <a:off x="152400" y="6477000"/>
            <a:ext cx="4572000" cy="228600"/>
          </a:xfrm>
          <a:prstGeom prst="rect">
            <a:avLst/>
          </a:prstGeom>
        </p:spPr>
        <p:txBody>
          <a:bodyPr/>
          <a:lstStyle>
            <a:lvl1pPr eaLnBrk="1" fontAlgn="auto" hangingPunct="1">
              <a:spcBef>
                <a:spcPts val="0"/>
              </a:spcBef>
              <a:spcAft>
                <a:spcPts val="0"/>
              </a:spcAft>
              <a:defRPr>
                <a:solidFill>
                  <a:srgbClr val="000000"/>
                </a:solidFill>
                <a:latin typeface="+mn-lt"/>
              </a:defRPr>
            </a:lvl1pPr>
          </a:lstStyle>
          <a:p>
            <a:pPr>
              <a:defRPr/>
            </a:pPr>
            <a:r>
              <a:rPr lang="en-US"/>
              <a:t>2006-07 SDHS – CSO and Macro International</a:t>
            </a:r>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eaLnBrk="1" fontAlgn="auto" hangingPunct="1">
              <a:spcBef>
                <a:spcPts val="0"/>
              </a:spcBef>
              <a:spcAft>
                <a:spcPts val="0"/>
              </a:spcAft>
              <a:defRPr>
                <a:solidFill>
                  <a:srgbClr val="000000"/>
                </a:solidFill>
                <a:latin typeface="+mn-lt"/>
              </a:defRPr>
            </a:lvl1pPr>
          </a:lstStyle>
          <a:p>
            <a:pPr>
              <a:defRPr/>
            </a:pPr>
            <a:r>
              <a:rPr lang="en-US"/>
              <a:t>2007 BDHS: NIPORT, Mitra &amp; Associates, and Macro International.</a:t>
            </a:r>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solidFill>
                  <a:srgbClr val="000000"/>
                </a:solidFill>
              </a:defRPr>
            </a:lvl1pPr>
          </a:lstStyle>
          <a:p>
            <a:pPr>
              <a:defRPr/>
            </a:pPr>
            <a:fld id="{D1B07078-D92D-4762-B17D-98027BE25EB2}"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grpSp>
        <p:nvGrpSpPr>
          <p:cNvPr id="1026" name="Group 13"/>
          <p:cNvGrpSpPr>
            <a:grpSpLocks/>
          </p:cNvGrpSpPr>
          <p:nvPr userDrawn="1"/>
        </p:nvGrpSpPr>
        <p:grpSpPr bwMode="auto">
          <a:xfrm>
            <a:off x="0" y="2266950"/>
            <a:ext cx="9144000" cy="2211388"/>
            <a:chOff x="0" y="2347327"/>
            <a:chExt cx="9144000" cy="2210282"/>
          </a:xfrm>
        </p:grpSpPr>
        <p:sp>
          <p:nvSpPr>
            <p:cNvPr id="9" name="Rectangle 8"/>
            <p:cNvSpPr/>
            <p:nvPr userDrawn="1"/>
          </p:nvSpPr>
          <p:spPr>
            <a:xfrm>
              <a:off x="0" y="2347327"/>
              <a:ext cx="9144000" cy="165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0" name="Rectangle 9"/>
            <p:cNvSpPr/>
            <p:nvPr userDrawn="1"/>
          </p:nvSpPr>
          <p:spPr>
            <a:xfrm>
              <a:off x="0" y="2675776"/>
              <a:ext cx="9144000" cy="15533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3" name="Rectangle 12"/>
            <p:cNvSpPr/>
            <p:nvPr userDrawn="1"/>
          </p:nvSpPr>
          <p:spPr>
            <a:xfrm>
              <a:off x="0" y="4392592"/>
              <a:ext cx="9144000" cy="165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grpSp>
      <p:sp>
        <p:nvSpPr>
          <p:cNvPr id="1027" name="TextBox 14"/>
          <p:cNvSpPr txBox="1">
            <a:spLocks noChangeArrowheads="1"/>
          </p:cNvSpPr>
          <p:nvPr userDrawn="1"/>
        </p:nvSpPr>
        <p:spPr bwMode="auto">
          <a:xfrm>
            <a:off x="0" y="5357813"/>
            <a:ext cx="9144000" cy="1446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defRPr/>
            </a:pPr>
            <a:r>
              <a:rPr lang="en-US" altLang="en-US" sz="4400" b="1" smtClean="0">
                <a:solidFill>
                  <a:schemeClr val="bg1"/>
                </a:solidFill>
              </a:rPr>
              <a:t>2014-15 Rwanda Demographic </a:t>
            </a:r>
            <a:br>
              <a:rPr lang="en-US" altLang="en-US" sz="4400" b="1" smtClean="0">
                <a:solidFill>
                  <a:schemeClr val="bg1"/>
                </a:solidFill>
              </a:rPr>
            </a:br>
            <a:r>
              <a:rPr lang="en-US" altLang="en-US" sz="4400" b="1" smtClean="0">
                <a:solidFill>
                  <a:schemeClr val="bg1"/>
                </a:solidFill>
              </a:rPr>
              <a:t>and Health Survey (RDHS)</a:t>
            </a:r>
          </a:p>
        </p:txBody>
      </p:sp>
      <p:pic>
        <p:nvPicPr>
          <p:cNvPr id="1028" name="Picture 4"/>
          <p:cNvPicPr>
            <a:picLocks noChangeAspect="1"/>
          </p:cNvPicPr>
          <p:nvPr userDrawn="1"/>
        </p:nvPicPr>
        <p:blipFill>
          <a:blip r:embed="rId3"/>
          <a:srcRect/>
          <a:stretch>
            <a:fillRect/>
          </a:stretch>
        </p:blipFill>
        <p:spPr bwMode="auto">
          <a:xfrm>
            <a:off x="0" y="2597150"/>
            <a:ext cx="9144000" cy="1550988"/>
          </a:xfrm>
          <a:prstGeom prst="rect">
            <a:avLst/>
          </a:prstGeom>
          <a:noFill/>
          <a:ln w="9525">
            <a:noFill/>
            <a:miter lim="800000"/>
            <a:headEnd/>
            <a:tailEnd/>
          </a:ln>
        </p:spPr>
      </p:pic>
      <p:sp>
        <p:nvSpPr>
          <p:cNvPr id="11" name="Rectangle 10"/>
          <p:cNvSpPr/>
          <p:nvPr userDrawn="1"/>
        </p:nvSpPr>
        <p:spPr>
          <a:xfrm>
            <a:off x="0" y="2432050"/>
            <a:ext cx="9144000" cy="165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2" name="Rectangle 11"/>
          <p:cNvSpPr/>
          <p:nvPr userDrawn="1"/>
        </p:nvSpPr>
        <p:spPr>
          <a:xfrm>
            <a:off x="0" y="4148138"/>
            <a:ext cx="9144000" cy="165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pic>
        <p:nvPicPr>
          <p:cNvPr id="1031" name="Picture 15"/>
          <p:cNvPicPr>
            <a:picLocks noChangeAspect="1"/>
          </p:cNvPicPr>
          <p:nvPr userDrawn="1"/>
        </p:nvPicPr>
        <p:blipFill>
          <a:blip r:embed="rId4"/>
          <a:srcRect/>
          <a:stretch>
            <a:fillRect/>
          </a:stretch>
        </p:blipFill>
        <p:spPr bwMode="auto">
          <a:xfrm>
            <a:off x="7377113" y="4510088"/>
            <a:ext cx="914400" cy="914400"/>
          </a:xfrm>
          <a:prstGeom prst="rect">
            <a:avLst/>
          </a:prstGeom>
          <a:noFill/>
          <a:ln w="9525">
            <a:noFill/>
            <a:miter lim="800000"/>
            <a:headEnd/>
            <a:tailEnd/>
          </a:ln>
        </p:spPr>
      </p:pic>
      <p:pic>
        <p:nvPicPr>
          <p:cNvPr id="1032" name="Picture 1"/>
          <p:cNvPicPr>
            <a:picLocks noChangeAspect="1"/>
          </p:cNvPicPr>
          <p:nvPr userDrawn="1"/>
        </p:nvPicPr>
        <p:blipFill>
          <a:blip r:embed="rId5"/>
          <a:srcRect/>
          <a:stretch>
            <a:fillRect/>
          </a:stretch>
        </p:blipFill>
        <p:spPr bwMode="auto">
          <a:xfrm>
            <a:off x="1311275" y="4570413"/>
            <a:ext cx="954088" cy="914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7"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EF6CE">
            <a:alpha val="50195"/>
          </a:srgbClr>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0" y="0"/>
            <a:ext cx="91440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2051" name="Text Placeholder 2"/>
          <p:cNvSpPr>
            <a:spLocks noGrp="1"/>
          </p:cNvSpPr>
          <p:nvPr>
            <p:ph type="body" idx="1"/>
          </p:nvPr>
        </p:nvSpPr>
        <p:spPr bwMode="auto">
          <a:xfrm>
            <a:off x="468313" y="1584325"/>
            <a:ext cx="8229600"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Lst>
  <p:txStyles>
    <p:titleStyle>
      <a:lvl1pPr algn="ctr" rtl="0" eaLnBrk="0" fontAlgn="base" hangingPunct="0">
        <a:lnSpc>
          <a:spcPct val="90000"/>
        </a:lnSpc>
        <a:spcBef>
          <a:spcPct val="0"/>
        </a:spcBef>
        <a:spcAft>
          <a:spcPct val="0"/>
        </a:spcAft>
        <a:defRPr sz="4400" kern="1200">
          <a:solidFill>
            <a:schemeClr val="tx1"/>
          </a:solidFill>
          <a:latin typeface="+mn-lt"/>
          <a:ea typeface="+mj-ea"/>
          <a:cs typeface="+mj-cs"/>
        </a:defRPr>
      </a:lvl1pPr>
      <a:lvl2pPr algn="ctr" rtl="0" eaLnBrk="0" fontAlgn="base" hangingPunct="0">
        <a:lnSpc>
          <a:spcPct val="90000"/>
        </a:lnSpc>
        <a:spcBef>
          <a:spcPct val="0"/>
        </a:spcBef>
        <a:spcAft>
          <a:spcPct val="0"/>
        </a:spcAft>
        <a:defRPr sz="4400">
          <a:solidFill>
            <a:schemeClr val="tx1"/>
          </a:solidFill>
          <a:latin typeface="Calibri" pitchFamily="34" charset="0"/>
        </a:defRPr>
      </a:lvl2pPr>
      <a:lvl3pPr algn="ctr" rtl="0" eaLnBrk="0" fontAlgn="base" hangingPunct="0">
        <a:lnSpc>
          <a:spcPct val="90000"/>
        </a:lnSpc>
        <a:spcBef>
          <a:spcPct val="0"/>
        </a:spcBef>
        <a:spcAft>
          <a:spcPct val="0"/>
        </a:spcAft>
        <a:defRPr sz="4400">
          <a:solidFill>
            <a:schemeClr val="tx1"/>
          </a:solidFill>
          <a:latin typeface="Calibri" pitchFamily="34" charset="0"/>
        </a:defRPr>
      </a:lvl3pPr>
      <a:lvl4pPr algn="ctr" rtl="0" eaLnBrk="0" fontAlgn="base" hangingPunct="0">
        <a:lnSpc>
          <a:spcPct val="90000"/>
        </a:lnSpc>
        <a:spcBef>
          <a:spcPct val="0"/>
        </a:spcBef>
        <a:spcAft>
          <a:spcPct val="0"/>
        </a:spcAft>
        <a:defRPr sz="4400">
          <a:solidFill>
            <a:schemeClr val="tx1"/>
          </a:solidFill>
          <a:latin typeface="Calibri" pitchFamily="34" charset="0"/>
        </a:defRPr>
      </a:lvl4pPr>
      <a:lvl5pPr algn="ctr" rtl="0" eaLnBrk="0" fontAlgn="base" hangingPunct="0">
        <a:lnSpc>
          <a:spcPct val="90000"/>
        </a:lnSpc>
        <a:spcBef>
          <a:spcPct val="0"/>
        </a:spcBef>
        <a:spcAft>
          <a:spcPct val="0"/>
        </a:spcAft>
        <a:defRPr sz="4400">
          <a:solidFill>
            <a:schemeClr val="tx1"/>
          </a:solidFill>
          <a:latin typeface="Calibri" pitchFamily="34" charset="0"/>
        </a:defRPr>
      </a:lvl5pPr>
      <a:lvl6pPr marL="457200" algn="ctr" rtl="0" fontAlgn="base">
        <a:lnSpc>
          <a:spcPct val="90000"/>
        </a:lnSpc>
        <a:spcBef>
          <a:spcPct val="0"/>
        </a:spcBef>
        <a:spcAft>
          <a:spcPct val="0"/>
        </a:spcAft>
        <a:defRPr sz="4400">
          <a:solidFill>
            <a:schemeClr val="tx1"/>
          </a:solidFill>
          <a:latin typeface="Calibri" pitchFamily="34" charset="0"/>
        </a:defRPr>
      </a:lvl6pPr>
      <a:lvl7pPr marL="914400" algn="ctr" rtl="0" fontAlgn="base">
        <a:lnSpc>
          <a:spcPct val="90000"/>
        </a:lnSpc>
        <a:spcBef>
          <a:spcPct val="0"/>
        </a:spcBef>
        <a:spcAft>
          <a:spcPct val="0"/>
        </a:spcAft>
        <a:defRPr sz="4400">
          <a:solidFill>
            <a:schemeClr val="tx1"/>
          </a:solidFill>
          <a:latin typeface="Calibri" pitchFamily="34" charset="0"/>
        </a:defRPr>
      </a:lvl7pPr>
      <a:lvl8pPr marL="1371600" algn="ctr" rtl="0" fontAlgn="base">
        <a:lnSpc>
          <a:spcPct val="90000"/>
        </a:lnSpc>
        <a:spcBef>
          <a:spcPct val="0"/>
        </a:spcBef>
        <a:spcAft>
          <a:spcPct val="0"/>
        </a:spcAft>
        <a:defRPr sz="4400">
          <a:solidFill>
            <a:schemeClr val="tx1"/>
          </a:solidFill>
          <a:latin typeface="Calibri" pitchFamily="34" charset="0"/>
        </a:defRPr>
      </a:lvl8pPr>
      <a:lvl9pPr marL="1828800" algn="ctr" rtl="0" fontAlgn="base">
        <a:lnSpc>
          <a:spcPct val="90000"/>
        </a:lnSpc>
        <a:spcBef>
          <a:spcPct val="0"/>
        </a:spcBef>
        <a:spcAft>
          <a:spcPct val="0"/>
        </a:spcAft>
        <a:defRPr sz="4400">
          <a:solidFill>
            <a:schemeClr val="tx1"/>
          </a:solidFill>
          <a:latin typeface="Calibri"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32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png"/><Relationship Id="rId12"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image" Target="../media/image1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png"/><Relationship Id="rId14" Type="http://schemas.openxmlformats.org/officeDocument/2006/relationships/image" Target="../media/image1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Excel_Chart1.xls"/></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Excel_Chart2.xls"/></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Microsoft_Office_Excel_Chart3.xls"/></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Microsoft_Office_Excel_Chart4.xls"/></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Microsoft_Office_Excel_Chart5.xls"/></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Microsoft_Office_Excel_Chart6.xls"/></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Microsoft_Office_Excel_Chart7.xls"/></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Microsoft_Office_Excel_Chart8.xls"/></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Microsoft_Office_Excel_Chart9.xls"/></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Microsoft_Office_Excel_Chart10.xls"/></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Microsoft_Office_Excel_Chart11.xls"/></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embeddings/Microsoft_Office_Excel_Chart12.xls"/></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oleObject" Target="../embeddings/Microsoft_Office_Excel_Chart13.xls"/></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oleObject" Target="../embeddings/Microsoft_Office_Excel_Chart14.xls"/></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oleObject" Target="../embeddings/Microsoft_Office_Excel_Chart15.xls"/></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Microsoft_Office_Excel_Chart16.xls"/></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oleObject" Target="../embeddings/Microsoft_Office_Excel_Chart17.xls"/></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oleObject" Target="../embeddings/Microsoft_Office_Excel_Chart18.xls"/></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oleObject" Target="../embeddings/Microsoft_Office_Excel_Chart19.xls"/></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xml"/><Relationship Id="rId1" Type="http://schemas.openxmlformats.org/officeDocument/2006/relationships/vmlDrawing" Target="../drawings/vmlDrawing20.vml"/><Relationship Id="rId4" Type="http://schemas.openxmlformats.org/officeDocument/2006/relationships/oleObject" Target="../embeddings/Microsoft_Office_Excel_Chart20.xls"/></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mlDrawing" Target="../drawings/vmlDrawing21.vml"/><Relationship Id="rId4" Type="http://schemas.openxmlformats.org/officeDocument/2006/relationships/oleObject" Target="../embeddings/Microsoft_Office_Excel_Chart21.xls"/></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vmlDrawing" Target="../drawings/vmlDrawing22.vml"/><Relationship Id="rId4" Type="http://schemas.openxmlformats.org/officeDocument/2006/relationships/oleObject" Target="../embeddings/Microsoft_Office_Excel_Chart22.xls"/></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oleObject" Target="../embeddings/Microsoft_Office_Excel_Chart23.xls"/></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
          <p:cNvSpPr txBox="1">
            <a:spLocks noChangeArrowheads="1"/>
          </p:cNvSpPr>
          <p:nvPr/>
        </p:nvSpPr>
        <p:spPr bwMode="auto">
          <a:xfrm>
            <a:off x="0" y="307975"/>
            <a:ext cx="9144000" cy="769938"/>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Key Findings</a:t>
            </a:r>
          </a:p>
        </p:txBody>
      </p:sp>
      <p:sp>
        <p:nvSpPr>
          <p:cNvPr id="4099" name="TextBox 2"/>
          <p:cNvSpPr txBox="1">
            <a:spLocks noChangeArrowheads="1"/>
          </p:cNvSpPr>
          <p:nvPr/>
        </p:nvSpPr>
        <p:spPr bwMode="auto">
          <a:xfrm>
            <a:off x="7299325" y="792163"/>
            <a:ext cx="1844675" cy="1476375"/>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123" name="Content Placeholder 1"/>
          <p:cNvSpPr>
            <a:spLocks noGrp="1"/>
          </p:cNvSpPr>
          <p:nvPr>
            <p:ph idx="1"/>
          </p:nvPr>
        </p:nvSpPr>
        <p:spPr>
          <a:xfrm>
            <a:off x="241300" y="1098550"/>
            <a:ext cx="8674100" cy="3722688"/>
          </a:xfrm>
        </p:spPr>
        <p:txBody>
          <a:bodyPr/>
          <a:lstStyle/>
          <a:p>
            <a:pPr marL="0" indent="0" algn="ctr" eaLnBrk="1" hangingPunct="1">
              <a:buFont typeface="Arial" pitchFamily="34" charset="0"/>
              <a:buNone/>
            </a:pPr>
            <a:r>
              <a:rPr lang="en-US" altLang="en-US" sz="2200" smtClean="0"/>
              <a:t>The 2014-15 Rwanda Demographic and Health Survey (RDHS) was implemented by the National Institute of Statistics of Rwanda (NISR) ) in collaboration with the Ministry of Health and Rwanda Biomedical Center (RBC) from November 9, 2014 to April 8, 2015. The funding for the RDHS was provided by the Government of Rwanda, the United States Agency for International Development (USAID), the One United Nations (One UN), the Global Fund to Fight AIDS, Tuberculosis and Malaria (Global Fund), World Vison International, the Swiss Agency for Development and Cooperation (SDC), and the Partners in Health (PIH). ICF International provided technical assistance through The DHS Program, a USAID-funded project providing support and technical assistance in the implementation of population and health surveys in countries worldwide.</a:t>
            </a:r>
          </a:p>
        </p:txBody>
      </p:sp>
      <p:pic>
        <p:nvPicPr>
          <p:cNvPr id="5124" name="Picture 16"/>
          <p:cNvPicPr>
            <a:picLocks noChangeAspect="1"/>
          </p:cNvPicPr>
          <p:nvPr/>
        </p:nvPicPr>
        <p:blipFill>
          <a:blip r:embed="rId3"/>
          <a:srcRect/>
          <a:stretch>
            <a:fillRect/>
          </a:stretch>
        </p:blipFill>
        <p:spPr bwMode="auto">
          <a:xfrm>
            <a:off x="3403600" y="5016500"/>
            <a:ext cx="1063625" cy="496888"/>
          </a:xfrm>
          <a:prstGeom prst="rect">
            <a:avLst/>
          </a:prstGeom>
          <a:noFill/>
          <a:ln w="9525">
            <a:noFill/>
            <a:miter lim="800000"/>
            <a:headEnd/>
            <a:tailEnd/>
          </a:ln>
        </p:spPr>
      </p:pic>
      <p:pic>
        <p:nvPicPr>
          <p:cNvPr id="5125" name="Picture 19"/>
          <p:cNvPicPr>
            <a:picLocks noChangeAspect="1"/>
          </p:cNvPicPr>
          <p:nvPr/>
        </p:nvPicPr>
        <p:blipFill>
          <a:blip r:embed="rId4"/>
          <a:srcRect/>
          <a:stretch>
            <a:fillRect/>
          </a:stretch>
        </p:blipFill>
        <p:spPr bwMode="auto">
          <a:xfrm>
            <a:off x="4481513" y="6319838"/>
            <a:ext cx="1509712" cy="176212"/>
          </a:xfrm>
          <a:prstGeom prst="rect">
            <a:avLst/>
          </a:prstGeom>
          <a:noFill/>
          <a:ln w="9525">
            <a:noFill/>
            <a:miter lim="800000"/>
            <a:headEnd/>
            <a:tailEnd/>
          </a:ln>
        </p:spPr>
      </p:pic>
      <p:pic>
        <p:nvPicPr>
          <p:cNvPr id="5126" name="Picture 20"/>
          <p:cNvPicPr>
            <a:picLocks noChangeAspect="1"/>
          </p:cNvPicPr>
          <p:nvPr/>
        </p:nvPicPr>
        <p:blipFill>
          <a:blip r:embed="rId5"/>
          <a:srcRect/>
          <a:stretch>
            <a:fillRect/>
          </a:stretch>
        </p:blipFill>
        <p:spPr bwMode="auto">
          <a:xfrm>
            <a:off x="4965700" y="5095875"/>
            <a:ext cx="1185863" cy="254000"/>
          </a:xfrm>
          <a:prstGeom prst="rect">
            <a:avLst/>
          </a:prstGeom>
          <a:noFill/>
          <a:ln w="9525">
            <a:noFill/>
            <a:miter lim="800000"/>
            <a:headEnd/>
            <a:tailEnd/>
          </a:ln>
        </p:spPr>
      </p:pic>
      <p:pic>
        <p:nvPicPr>
          <p:cNvPr id="5127" name="Picture 5"/>
          <p:cNvPicPr>
            <a:picLocks noChangeAspect="1"/>
          </p:cNvPicPr>
          <p:nvPr/>
        </p:nvPicPr>
        <p:blipFill>
          <a:blip r:embed="rId6"/>
          <a:srcRect/>
          <a:stretch>
            <a:fillRect/>
          </a:stretch>
        </p:blipFill>
        <p:spPr bwMode="auto">
          <a:xfrm>
            <a:off x="273050" y="5942013"/>
            <a:ext cx="788988" cy="819150"/>
          </a:xfrm>
          <a:prstGeom prst="rect">
            <a:avLst/>
          </a:prstGeom>
          <a:noFill/>
          <a:ln w="9525">
            <a:noFill/>
            <a:miter lim="800000"/>
            <a:headEnd/>
            <a:tailEnd/>
          </a:ln>
        </p:spPr>
      </p:pic>
      <p:pic>
        <p:nvPicPr>
          <p:cNvPr id="5128" name="Picture 6"/>
          <p:cNvPicPr>
            <a:picLocks noChangeAspect="1"/>
          </p:cNvPicPr>
          <p:nvPr/>
        </p:nvPicPr>
        <p:blipFill>
          <a:blip r:embed="rId7"/>
          <a:srcRect l="35085" t="18849" r="34030" b="23808"/>
          <a:stretch>
            <a:fillRect/>
          </a:stretch>
        </p:blipFill>
        <p:spPr bwMode="auto">
          <a:xfrm>
            <a:off x="2159000" y="4799013"/>
            <a:ext cx="669925" cy="942975"/>
          </a:xfrm>
          <a:prstGeom prst="rect">
            <a:avLst/>
          </a:prstGeom>
          <a:noFill/>
          <a:ln w="9525">
            <a:noFill/>
            <a:miter lim="800000"/>
            <a:headEnd/>
            <a:tailEnd/>
          </a:ln>
        </p:spPr>
      </p:pic>
      <p:pic>
        <p:nvPicPr>
          <p:cNvPr id="5129" name="Picture 10"/>
          <p:cNvPicPr>
            <a:picLocks noChangeAspect="1"/>
          </p:cNvPicPr>
          <p:nvPr/>
        </p:nvPicPr>
        <p:blipFill>
          <a:blip r:embed="rId8"/>
          <a:srcRect/>
          <a:stretch>
            <a:fillRect/>
          </a:stretch>
        </p:blipFill>
        <p:spPr bwMode="auto">
          <a:xfrm>
            <a:off x="1316038" y="6024563"/>
            <a:ext cx="1398587" cy="646112"/>
          </a:xfrm>
          <a:prstGeom prst="rect">
            <a:avLst/>
          </a:prstGeom>
          <a:noFill/>
          <a:ln w="9525">
            <a:noFill/>
            <a:miter lim="800000"/>
            <a:headEnd/>
            <a:tailEnd/>
          </a:ln>
        </p:spPr>
      </p:pic>
      <p:pic>
        <p:nvPicPr>
          <p:cNvPr id="5130" name="Picture 21"/>
          <p:cNvPicPr>
            <a:picLocks noChangeAspect="1"/>
          </p:cNvPicPr>
          <p:nvPr/>
        </p:nvPicPr>
        <p:blipFill>
          <a:blip r:embed="rId9"/>
          <a:srcRect l="10635" t="13762" r="10986" b="10185"/>
          <a:stretch>
            <a:fillRect/>
          </a:stretch>
        </p:blipFill>
        <p:spPr bwMode="auto">
          <a:xfrm>
            <a:off x="400050" y="4821238"/>
            <a:ext cx="1176338" cy="974725"/>
          </a:xfrm>
          <a:prstGeom prst="rect">
            <a:avLst/>
          </a:prstGeom>
          <a:noFill/>
          <a:ln w="9525">
            <a:noFill/>
            <a:miter lim="800000"/>
            <a:headEnd/>
            <a:tailEnd/>
          </a:ln>
        </p:spPr>
      </p:pic>
      <p:pic>
        <p:nvPicPr>
          <p:cNvPr id="5131" name="Picture 15"/>
          <p:cNvPicPr>
            <a:picLocks noChangeAspect="1"/>
          </p:cNvPicPr>
          <p:nvPr/>
        </p:nvPicPr>
        <p:blipFill>
          <a:blip r:embed="rId10"/>
          <a:srcRect/>
          <a:stretch>
            <a:fillRect/>
          </a:stretch>
        </p:blipFill>
        <p:spPr bwMode="auto">
          <a:xfrm>
            <a:off x="6650038" y="4784725"/>
            <a:ext cx="474662" cy="960438"/>
          </a:xfrm>
          <a:prstGeom prst="rect">
            <a:avLst/>
          </a:prstGeom>
          <a:noFill/>
          <a:ln w="9525">
            <a:noFill/>
            <a:miter lim="800000"/>
            <a:headEnd/>
            <a:tailEnd/>
          </a:ln>
        </p:spPr>
      </p:pic>
      <p:pic>
        <p:nvPicPr>
          <p:cNvPr id="5132" name="Picture 3"/>
          <p:cNvPicPr>
            <a:picLocks noChangeAspect="1"/>
          </p:cNvPicPr>
          <p:nvPr/>
        </p:nvPicPr>
        <p:blipFill>
          <a:blip r:embed="rId11"/>
          <a:srcRect/>
          <a:stretch>
            <a:fillRect/>
          </a:stretch>
        </p:blipFill>
        <p:spPr bwMode="auto">
          <a:xfrm>
            <a:off x="4114800" y="100013"/>
            <a:ext cx="914400" cy="998537"/>
          </a:xfrm>
          <a:prstGeom prst="rect">
            <a:avLst/>
          </a:prstGeom>
          <a:noFill/>
          <a:ln w="9525">
            <a:noFill/>
            <a:miter lim="800000"/>
            <a:headEnd/>
            <a:tailEnd/>
          </a:ln>
        </p:spPr>
      </p:pic>
      <p:pic>
        <p:nvPicPr>
          <p:cNvPr id="5133" name="Picture 4"/>
          <p:cNvPicPr>
            <a:picLocks noChangeAspect="1"/>
          </p:cNvPicPr>
          <p:nvPr/>
        </p:nvPicPr>
        <p:blipFill>
          <a:blip r:embed="rId12"/>
          <a:srcRect/>
          <a:stretch>
            <a:fillRect/>
          </a:stretch>
        </p:blipFill>
        <p:spPr bwMode="auto">
          <a:xfrm>
            <a:off x="7785100" y="4784725"/>
            <a:ext cx="914400" cy="914400"/>
          </a:xfrm>
          <a:prstGeom prst="rect">
            <a:avLst/>
          </a:prstGeom>
          <a:noFill/>
          <a:ln w="9525">
            <a:noFill/>
            <a:miter lim="800000"/>
            <a:headEnd/>
            <a:tailEnd/>
          </a:ln>
        </p:spPr>
      </p:pic>
      <p:pic>
        <p:nvPicPr>
          <p:cNvPr id="5134" name="Picture 11"/>
          <p:cNvPicPr>
            <a:picLocks noChangeAspect="1"/>
          </p:cNvPicPr>
          <p:nvPr/>
        </p:nvPicPr>
        <p:blipFill>
          <a:blip r:embed="rId13"/>
          <a:srcRect/>
          <a:stretch>
            <a:fillRect/>
          </a:stretch>
        </p:blipFill>
        <p:spPr bwMode="auto">
          <a:xfrm>
            <a:off x="6323013" y="6138863"/>
            <a:ext cx="914400" cy="427037"/>
          </a:xfrm>
          <a:prstGeom prst="rect">
            <a:avLst/>
          </a:prstGeom>
          <a:noFill/>
          <a:ln w="9525">
            <a:noFill/>
            <a:miter lim="800000"/>
            <a:headEnd/>
            <a:tailEnd/>
          </a:ln>
        </p:spPr>
      </p:pic>
      <p:pic>
        <p:nvPicPr>
          <p:cNvPr id="5135" name="Picture 12"/>
          <p:cNvPicPr>
            <a:picLocks noChangeAspect="1"/>
          </p:cNvPicPr>
          <p:nvPr/>
        </p:nvPicPr>
        <p:blipFill>
          <a:blip r:embed="rId14"/>
          <a:srcRect/>
          <a:stretch>
            <a:fillRect/>
          </a:stretch>
        </p:blipFill>
        <p:spPr bwMode="auto">
          <a:xfrm>
            <a:off x="2913063" y="6151563"/>
            <a:ext cx="1371600" cy="392112"/>
          </a:xfrm>
          <a:prstGeom prst="rect">
            <a:avLst/>
          </a:prstGeom>
          <a:noFill/>
          <a:ln w="9525">
            <a:noFill/>
            <a:miter lim="800000"/>
            <a:headEnd/>
            <a:tailEnd/>
          </a:ln>
        </p:spPr>
      </p:pic>
      <p:pic>
        <p:nvPicPr>
          <p:cNvPr id="5136" name="Picture 13"/>
          <p:cNvPicPr>
            <a:picLocks noChangeAspect="1"/>
          </p:cNvPicPr>
          <p:nvPr/>
        </p:nvPicPr>
        <p:blipFill>
          <a:blip r:embed="rId15"/>
          <a:srcRect/>
          <a:stretch>
            <a:fillRect/>
          </a:stretch>
        </p:blipFill>
        <p:spPr bwMode="auto">
          <a:xfrm>
            <a:off x="7602538" y="6275388"/>
            <a:ext cx="1371600"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US" altLang="en-US" sz="4200" b="1" smtClean="0">
                <a:solidFill>
                  <a:srgbClr val="00B050"/>
                </a:solidFill>
              </a:rPr>
              <a:t>Outline</a:t>
            </a:r>
          </a:p>
        </p:txBody>
      </p:sp>
      <p:sp>
        <p:nvSpPr>
          <p:cNvPr id="6147" name="Content Placeholder 2"/>
          <p:cNvSpPr>
            <a:spLocks noGrp="1"/>
          </p:cNvSpPr>
          <p:nvPr>
            <p:ph idx="1"/>
          </p:nvPr>
        </p:nvSpPr>
        <p:spPr>
          <a:xfrm>
            <a:off x="628650" y="1589088"/>
            <a:ext cx="7886700" cy="5268912"/>
          </a:xfrm>
        </p:spPr>
        <p:txBody>
          <a:bodyPr/>
          <a:lstStyle/>
          <a:p>
            <a:pPr eaLnBrk="1" hangingPunct="1">
              <a:lnSpc>
                <a:spcPct val="110000"/>
              </a:lnSpc>
              <a:spcBef>
                <a:spcPct val="0"/>
              </a:spcBef>
              <a:spcAft>
                <a:spcPts val="600"/>
              </a:spcAft>
            </a:pPr>
            <a:r>
              <a:rPr lang="en-GB" altLang="en-US" smtClean="0"/>
              <a:t>Introduction and Survey Methodology</a:t>
            </a:r>
          </a:p>
          <a:p>
            <a:pPr eaLnBrk="1" hangingPunct="1">
              <a:lnSpc>
                <a:spcPct val="110000"/>
              </a:lnSpc>
              <a:spcBef>
                <a:spcPct val="0"/>
              </a:spcBef>
              <a:spcAft>
                <a:spcPts val="600"/>
              </a:spcAft>
            </a:pPr>
            <a:r>
              <a:rPr lang="en-GB" altLang="en-US" smtClean="0"/>
              <a:t>Household and Respondent Characteristics</a:t>
            </a:r>
          </a:p>
          <a:p>
            <a:pPr eaLnBrk="1" hangingPunct="1">
              <a:lnSpc>
                <a:spcPct val="110000"/>
              </a:lnSpc>
              <a:spcBef>
                <a:spcPct val="0"/>
              </a:spcBef>
              <a:spcAft>
                <a:spcPts val="600"/>
              </a:spcAft>
            </a:pPr>
            <a:r>
              <a:rPr lang="en-GB" altLang="en-US" smtClean="0"/>
              <a:t>Fertility</a:t>
            </a:r>
          </a:p>
          <a:p>
            <a:pPr eaLnBrk="1" hangingPunct="1">
              <a:lnSpc>
                <a:spcPct val="110000"/>
              </a:lnSpc>
              <a:spcBef>
                <a:spcPct val="0"/>
              </a:spcBef>
              <a:spcAft>
                <a:spcPts val="600"/>
              </a:spcAft>
            </a:pPr>
            <a:r>
              <a:rPr lang="en-GB" altLang="en-US" smtClean="0"/>
              <a:t>Family Planning</a:t>
            </a:r>
          </a:p>
          <a:p>
            <a:pPr eaLnBrk="1" hangingPunct="1">
              <a:lnSpc>
                <a:spcPct val="110000"/>
              </a:lnSpc>
              <a:spcBef>
                <a:spcPct val="0"/>
              </a:spcBef>
              <a:spcAft>
                <a:spcPts val="600"/>
              </a:spcAft>
            </a:pPr>
            <a:r>
              <a:rPr lang="en-GB" altLang="en-US" smtClean="0"/>
              <a:t>Maternal Health</a:t>
            </a:r>
          </a:p>
          <a:p>
            <a:pPr eaLnBrk="1" hangingPunct="1">
              <a:lnSpc>
                <a:spcPct val="110000"/>
              </a:lnSpc>
              <a:spcBef>
                <a:spcPct val="0"/>
              </a:spcBef>
              <a:spcAft>
                <a:spcPts val="600"/>
              </a:spcAft>
            </a:pPr>
            <a:r>
              <a:rPr lang="en-GB" altLang="en-US" smtClean="0"/>
              <a:t>Child Health and Early Development</a:t>
            </a:r>
          </a:p>
          <a:p>
            <a:pPr eaLnBrk="1" hangingPunct="1">
              <a:lnSpc>
                <a:spcPct val="110000"/>
              </a:lnSpc>
              <a:spcBef>
                <a:spcPct val="0"/>
              </a:spcBef>
              <a:spcAft>
                <a:spcPts val="600"/>
              </a:spcAft>
            </a:pPr>
            <a:r>
              <a:rPr lang="en-GB" altLang="en-US" smtClean="0"/>
              <a:t>Mortality</a:t>
            </a:r>
            <a:endParaRPr lang="en-GB" altLang="en-US" i="1" smtClean="0"/>
          </a:p>
          <a:p>
            <a:pPr eaLnBrk="1" hangingPunct="1">
              <a:lnSpc>
                <a:spcPct val="110000"/>
              </a:lnSpc>
              <a:spcBef>
                <a:spcPct val="0"/>
              </a:spcBef>
              <a:spcAft>
                <a:spcPts val="600"/>
              </a:spcAft>
            </a:pPr>
            <a:endParaRPr lang="en-GB" altLang="en-US" smtClean="0"/>
          </a:p>
          <a:p>
            <a:pPr eaLnBrk="1" hangingPunct="1">
              <a:lnSpc>
                <a:spcPct val="110000"/>
              </a:lnSpc>
              <a:spcBef>
                <a:spcPct val="0"/>
              </a:spcBef>
              <a:spcAft>
                <a:spcPts val="600"/>
              </a:spcAft>
            </a:pPr>
            <a:endParaRPr lang="en-GB" alt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0" y="307975"/>
            <a:ext cx="9144000" cy="1446213"/>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Introduction and </a:t>
            </a:r>
            <a:br>
              <a:rPr lang="en-US" altLang="en-US" sz="4400" b="1">
                <a:solidFill>
                  <a:schemeClr val="bg1"/>
                </a:solidFill>
              </a:rPr>
            </a:br>
            <a:r>
              <a:rPr lang="en-US" altLang="en-US" sz="4400" b="1">
                <a:solidFill>
                  <a:schemeClr val="bg1"/>
                </a:solidFill>
              </a:rPr>
              <a:t>Survey Methodology</a:t>
            </a:r>
          </a:p>
        </p:txBody>
      </p:sp>
      <p:sp>
        <p:nvSpPr>
          <p:cNvPr id="7171" name="TextBox 2"/>
          <p:cNvSpPr txBox="1">
            <a:spLocks noChangeArrowheads="1"/>
          </p:cNvSpPr>
          <p:nvPr/>
        </p:nvSpPr>
        <p:spPr bwMode="auto">
          <a:xfrm>
            <a:off x="7299325" y="792163"/>
            <a:ext cx="1844675" cy="1476375"/>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en-US" altLang="en-US" sz="4200" smtClean="0"/>
              <a:t>Objectives</a:t>
            </a:r>
          </a:p>
        </p:txBody>
      </p:sp>
      <p:sp>
        <p:nvSpPr>
          <p:cNvPr id="8195" name="Content Placeholder 2"/>
          <p:cNvSpPr>
            <a:spLocks noGrp="1"/>
          </p:cNvSpPr>
          <p:nvPr>
            <p:ph idx="1"/>
          </p:nvPr>
        </p:nvSpPr>
        <p:spPr>
          <a:xfrm>
            <a:off x="474663" y="1074738"/>
            <a:ext cx="8264525" cy="5783262"/>
          </a:xfrm>
        </p:spPr>
        <p:txBody>
          <a:bodyPr/>
          <a:lstStyle/>
          <a:p>
            <a:pPr eaLnBrk="1" hangingPunct="1">
              <a:lnSpc>
                <a:spcPct val="110000"/>
              </a:lnSpc>
              <a:spcBef>
                <a:spcPct val="0"/>
              </a:spcBef>
              <a:spcAft>
                <a:spcPts val="600"/>
              </a:spcAft>
            </a:pPr>
            <a:r>
              <a:rPr lang="en-GB" altLang="en-US" smtClean="0"/>
              <a:t>2014-15 RDHS provides reliable estimates of fertility levels, marriage, sexual activity, fertility preferences,  family planning methods, breastfeeding practices, nutrition, childhood and maternal mortality, maternal and child health, early childhood development, malaria, domestic violence, and HIV/AIDS and other STIs. </a:t>
            </a:r>
          </a:p>
        </p:txBody>
      </p:sp>
      <p:pic>
        <p:nvPicPr>
          <p:cNvPr id="8196" name="Picture 2"/>
          <p:cNvPicPr>
            <a:picLocks noChangeAspect="1" noChangeArrowheads="1"/>
          </p:cNvPicPr>
          <p:nvPr/>
        </p:nvPicPr>
        <p:blipFill>
          <a:blip r:embed="rId3" cstate="print"/>
          <a:srcRect/>
          <a:stretch>
            <a:fillRect/>
          </a:stretch>
        </p:blipFill>
        <p:spPr bwMode="auto">
          <a:xfrm>
            <a:off x="641350" y="5487988"/>
            <a:ext cx="665163" cy="885825"/>
          </a:xfrm>
          <a:prstGeom prst="rect">
            <a:avLst/>
          </a:prstGeom>
          <a:noFill/>
          <a:ln w="9525">
            <a:solidFill>
              <a:schemeClr val="tx1"/>
            </a:solidFill>
            <a:miter lim="800000"/>
            <a:headEnd/>
            <a:tailEnd/>
          </a:ln>
        </p:spPr>
      </p:pic>
      <p:pic>
        <p:nvPicPr>
          <p:cNvPr id="8197" name="Picture 3"/>
          <p:cNvPicPr>
            <a:picLocks noChangeAspect="1" noChangeArrowheads="1"/>
          </p:cNvPicPr>
          <p:nvPr/>
        </p:nvPicPr>
        <p:blipFill>
          <a:blip r:embed="rId4" cstate="print"/>
          <a:srcRect/>
          <a:stretch>
            <a:fillRect/>
          </a:stretch>
        </p:blipFill>
        <p:spPr bwMode="auto">
          <a:xfrm>
            <a:off x="2100263" y="5487988"/>
            <a:ext cx="639762" cy="885825"/>
          </a:xfrm>
          <a:prstGeom prst="rect">
            <a:avLst/>
          </a:prstGeom>
          <a:noFill/>
          <a:ln w="9525">
            <a:solidFill>
              <a:schemeClr val="tx1"/>
            </a:solidFill>
            <a:miter lim="800000"/>
            <a:headEnd/>
            <a:tailEnd/>
          </a:ln>
        </p:spPr>
      </p:pic>
      <p:pic>
        <p:nvPicPr>
          <p:cNvPr id="8198" name="Picture 4"/>
          <p:cNvPicPr>
            <a:picLocks noChangeAspect="1" noChangeArrowheads="1"/>
          </p:cNvPicPr>
          <p:nvPr/>
        </p:nvPicPr>
        <p:blipFill>
          <a:blip r:embed="rId5" cstate="print"/>
          <a:srcRect/>
          <a:stretch>
            <a:fillRect/>
          </a:stretch>
        </p:blipFill>
        <p:spPr bwMode="auto">
          <a:xfrm>
            <a:off x="3533775" y="5487988"/>
            <a:ext cx="677863" cy="885825"/>
          </a:xfrm>
          <a:prstGeom prst="rect">
            <a:avLst/>
          </a:prstGeom>
          <a:noFill/>
          <a:ln w="9525">
            <a:solidFill>
              <a:schemeClr val="tx1"/>
            </a:solidFill>
            <a:miter lim="800000"/>
            <a:headEnd/>
            <a:tailEnd/>
          </a:ln>
        </p:spPr>
      </p:pic>
      <p:pic>
        <p:nvPicPr>
          <p:cNvPr id="8199" name="Picture 5"/>
          <p:cNvPicPr>
            <a:picLocks noChangeAspect="1" noChangeArrowheads="1"/>
          </p:cNvPicPr>
          <p:nvPr/>
        </p:nvPicPr>
        <p:blipFill>
          <a:blip r:embed="rId6" cstate="print"/>
          <a:srcRect/>
          <a:stretch>
            <a:fillRect/>
          </a:stretch>
        </p:blipFill>
        <p:spPr bwMode="auto">
          <a:xfrm>
            <a:off x="5005388" y="5502275"/>
            <a:ext cx="677862" cy="885825"/>
          </a:xfrm>
          <a:prstGeom prst="rect">
            <a:avLst/>
          </a:prstGeom>
          <a:noFill/>
          <a:ln w="9525">
            <a:solidFill>
              <a:schemeClr val="tx1"/>
            </a:solidFill>
            <a:miter lim="800000"/>
            <a:headEnd/>
            <a:tailEnd/>
          </a:ln>
        </p:spPr>
      </p:pic>
      <p:pic>
        <p:nvPicPr>
          <p:cNvPr id="8200" name="Picture 7"/>
          <p:cNvPicPr>
            <a:picLocks noChangeAspect="1" noChangeArrowheads="1"/>
          </p:cNvPicPr>
          <p:nvPr/>
        </p:nvPicPr>
        <p:blipFill>
          <a:blip r:embed="rId7" cstate="print"/>
          <a:srcRect/>
          <a:stretch>
            <a:fillRect/>
          </a:stretch>
        </p:blipFill>
        <p:spPr bwMode="auto">
          <a:xfrm>
            <a:off x="6477000" y="5487988"/>
            <a:ext cx="688975" cy="885825"/>
          </a:xfrm>
          <a:prstGeom prst="rect">
            <a:avLst/>
          </a:prstGeom>
          <a:noFill/>
          <a:ln w="9525">
            <a:solidFill>
              <a:schemeClr val="tx1"/>
            </a:solidFill>
            <a:miter lim="800000"/>
            <a:headEnd/>
            <a:tailEnd/>
          </a:ln>
        </p:spPr>
      </p:pic>
      <p:pic>
        <p:nvPicPr>
          <p:cNvPr id="8201" name="Picture 8"/>
          <p:cNvPicPr>
            <a:picLocks noChangeAspect="1"/>
          </p:cNvPicPr>
          <p:nvPr/>
        </p:nvPicPr>
        <p:blipFill>
          <a:blip r:embed="rId8"/>
          <a:srcRect/>
          <a:stretch>
            <a:fillRect/>
          </a:stretch>
        </p:blipFill>
        <p:spPr bwMode="auto">
          <a:xfrm>
            <a:off x="7959725" y="5487988"/>
            <a:ext cx="685800" cy="88582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28650" y="0"/>
            <a:ext cx="7886700" cy="1325563"/>
          </a:xfrm>
        </p:spPr>
        <p:txBody>
          <a:bodyPr/>
          <a:lstStyle/>
          <a:p>
            <a:pPr eaLnBrk="1" hangingPunct="1"/>
            <a:r>
              <a:rPr lang="en-US" altLang="en-US" sz="4200" smtClean="0"/>
              <a:t>Survey Methodology</a:t>
            </a:r>
          </a:p>
        </p:txBody>
      </p:sp>
      <p:sp>
        <p:nvSpPr>
          <p:cNvPr id="3" name="Content Placeholder 2"/>
          <p:cNvSpPr>
            <a:spLocks noGrp="1"/>
          </p:cNvSpPr>
          <p:nvPr>
            <p:ph idx="1"/>
          </p:nvPr>
        </p:nvSpPr>
        <p:spPr>
          <a:xfrm>
            <a:off x="368300" y="1550988"/>
            <a:ext cx="8407400" cy="5307012"/>
          </a:xfrm>
        </p:spPr>
        <p:txBody>
          <a:bodyPr rtlCol="0">
            <a:normAutofit/>
          </a:bodyPr>
          <a:lstStyle/>
          <a:p>
            <a:pPr eaLnBrk="1" fontAlgn="auto" hangingPunct="1">
              <a:lnSpc>
                <a:spcPct val="110000"/>
              </a:lnSpc>
              <a:spcBef>
                <a:spcPts val="0"/>
              </a:spcBef>
              <a:spcAft>
                <a:spcPts val="600"/>
              </a:spcAft>
              <a:defRPr/>
            </a:pPr>
            <a:r>
              <a:rPr lang="en-GB" sz="3600" dirty="0" smtClean="0"/>
              <a:t>Data are obtained using different tools and techniques</a:t>
            </a:r>
            <a:r>
              <a:rPr lang="en-GB" sz="2800" dirty="0" smtClean="0"/>
              <a:t>:</a:t>
            </a:r>
          </a:p>
          <a:p>
            <a:pPr lvl="1" eaLnBrk="1" fontAlgn="auto" hangingPunct="1">
              <a:lnSpc>
                <a:spcPct val="110000"/>
              </a:lnSpc>
              <a:spcBef>
                <a:spcPts val="0"/>
              </a:spcBef>
              <a:spcAft>
                <a:spcPts val="600"/>
              </a:spcAft>
              <a:defRPr/>
            </a:pPr>
            <a:r>
              <a:rPr lang="en-GB" b="1" dirty="0" smtClean="0"/>
              <a:t>Questionnaires</a:t>
            </a:r>
            <a:r>
              <a:rPr lang="en-GB" dirty="0" smtClean="0"/>
              <a:t>: Household, Woman’s, Man’s</a:t>
            </a:r>
          </a:p>
          <a:p>
            <a:pPr lvl="1" eaLnBrk="1" fontAlgn="auto" hangingPunct="1">
              <a:lnSpc>
                <a:spcPct val="110000"/>
              </a:lnSpc>
              <a:spcBef>
                <a:spcPts val="0"/>
              </a:spcBef>
              <a:spcAft>
                <a:spcPts val="600"/>
              </a:spcAft>
              <a:defRPr/>
            </a:pPr>
            <a:r>
              <a:rPr lang="en-GB" b="1" dirty="0" smtClean="0"/>
              <a:t>Anthropometry: </a:t>
            </a:r>
            <a:r>
              <a:rPr lang="en-GB" dirty="0" smtClean="0"/>
              <a:t>Height and weight for women, men, and children </a:t>
            </a:r>
          </a:p>
          <a:p>
            <a:pPr lvl="1" eaLnBrk="1" fontAlgn="auto" hangingPunct="1">
              <a:lnSpc>
                <a:spcPct val="110000"/>
              </a:lnSpc>
              <a:spcBef>
                <a:spcPts val="0"/>
              </a:spcBef>
              <a:spcAft>
                <a:spcPts val="600"/>
              </a:spcAft>
              <a:defRPr/>
            </a:pPr>
            <a:r>
              <a:rPr lang="en-GB" b="1" dirty="0" smtClean="0"/>
              <a:t>Biomarker testing</a:t>
            </a:r>
            <a:r>
              <a:rPr lang="en-GB" dirty="0" smtClean="0"/>
              <a:t>: </a:t>
            </a:r>
            <a:r>
              <a:rPr lang="en-GB" dirty="0" err="1" smtClean="0"/>
              <a:t>Anemia</a:t>
            </a:r>
            <a:r>
              <a:rPr lang="en-GB" dirty="0" smtClean="0"/>
              <a:t>, HIV, and Malaria testing</a:t>
            </a:r>
          </a:p>
          <a:p>
            <a:pPr marL="0" indent="0" eaLnBrk="1" fontAlgn="auto" hangingPunct="1">
              <a:lnSpc>
                <a:spcPct val="110000"/>
              </a:lnSpc>
              <a:spcBef>
                <a:spcPts val="0"/>
              </a:spcBef>
              <a:spcAft>
                <a:spcPts val="600"/>
              </a:spcAft>
              <a:buFont typeface="Arial" pitchFamily="34" charset="0"/>
              <a:buNone/>
              <a:defRPr/>
            </a:pPr>
            <a:endParaRPr lang="en-GB" sz="28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28650" y="0"/>
            <a:ext cx="7886700" cy="1325563"/>
          </a:xfrm>
        </p:spPr>
        <p:txBody>
          <a:bodyPr/>
          <a:lstStyle/>
          <a:p>
            <a:pPr eaLnBrk="1" hangingPunct="1"/>
            <a:r>
              <a:rPr lang="en-US" altLang="en-US" sz="4200" smtClean="0"/>
              <a:t>Results of the Household and Individual Interviews</a:t>
            </a:r>
          </a:p>
        </p:txBody>
      </p:sp>
      <p:graphicFrame>
        <p:nvGraphicFramePr>
          <p:cNvPr id="16" name="Table 15"/>
          <p:cNvGraphicFramePr>
            <a:graphicFrameLocks noGrp="1"/>
          </p:cNvGraphicFramePr>
          <p:nvPr/>
        </p:nvGraphicFramePr>
        <p:xfrm>
          <a:off x="1524000" y="1397000"/>
          <a:ext cx="6096000" cy="2595565"/>
        </p:xfrm>
        <a:graphic>
          <a:graphicData uri="http://schemas.openxmlformats.org/drawingml/2006/table">
            <a:tbl>
              <a:tblPr firstRow="1" bandRow="1">
                <a:tableStyleId>{5C22544A-7EE6-4342-B048-85BDC9FD1C3A}</a:tableStyleId>
              </a:tblPr>
              <a:tblGrid>
                <a:gridCol w="4281377"/>
                <a:gridCol w="1814623"/>
              </a:tblGrid>
              <a:tr h="370795">
                <a:tc gridSpan="2">
                  <a:txBody>
                    <a:bodyPr/>
                    <a:lstStyle/>
                    <a:p>
                      <a:r>
                        <a:rPr lang="en-GB" sz="1800" noProof="0" dirty="0" smtClean="0"/>
                        <a:t>Household Interviews</a:t>
                      </a:r>
                      <a:endParaRPr lang="en-GB" sz="1800" noProof="0" dirty="0"/>
                    </a:p>
                  </a:txBody>
                  <a:tcPr marT="45714" marB="45714"/>
                </a:tc>
                <a:tc hMerge="1">
                  <a:txBody>
                    <a:bodyPr/>
                    <a:lstStyle/>
                    <a:p>
                      <a:endParaRPr lang="en-US" dirty="0"/>
                    </a:p>
                  </a:txBody>
                  <a:tcPr/>
                </a:tc>
              </a:tr>
              <a:tr h="370795">
                <a:tc>
                  <a:txBody>
                    <a:bodyPr/>
                    <a:lstStyle/>
                    <a:p>
                      <a:r>
                        <a:rPr lang="en-GB" sz="1800" noProof="0" dirty="0" smtClean="0"/>
                        <a:t>Households selected</a:t>
                      </a:r>
                      <a:endParaRPr lang="en-GB" sz="1800" noProof="0" dirty="0"/>
                    </a:p>
                  </a:txBody>
                  <a:tcPr marT="45714" marB="45714"/>
                </a:tc>
                <a:tc>
                  <a:txBody>
                    <a:bodyPr/>
                    <a:lstStyle/>
                    <a:p>
                      <a:pPr algn="r"/>
                      <a:r>
                        <a:rPr lang="en-GB" sz="1800" noProof="0" dirty="0" smtClean="0"/>
                        <a:t>12,793</a:t>
                      </a:r>
                      <a:endParaRPr lang="en-GB" sz="1800" noProof="0" dirty="0"/>
                    </a:p>
                  </a:txBody>
                  <a:tcPr marT="45714" marB="45714"/>
                </a:tc>
              </a:tr>
              <a:tr h="370795">
                <a:tc>
                  <a:txBody>
                    <a:bodyPr/>
                    <a:lstStyle/>
                    <a:p>
                      <a:r>
                        <a:rPr lang="en-GB" sz="1800" noProof="0" dirty="0" smtClean="0"/>
                        <a:t>Households occupied</a:t>
                      </a:r>
                      <a:endParaRPr lang="en-GB" sz="1800" noProof="0" dirty="0"/>
                    </a:p>
                  </a:txBody>
                  <a:tcPr marT="45714" marB="45714"/>
                </a:tc>
                <a:tc>
                  <a:txBody>
                    <a:bodyPr/>
                    <a:lstStyle/>
                    <a:p>
                      <a:pPr algn="r"/>
                      <a:r>
                        <a:rPr lang="en-GB" sz="1800" noProof="0" dirty="0" smtClean="0"/>
                        <a:t>12,717</a:t>
                      </a:r>
                      <a:endParaRPr lang="en-GB" sz="1800" noProof="0" dirty="0"/>
                    </a:p>
                  </a:txBody>
                  <a:tcPr marT="45714" marB="45714"/>
                </a:tc>
              </a:tr>
              <a:tr h="370795">
                <a:tc>
                  <a:txBody>
                    <a:bodyPr/>
                    <a:lstStyle/>
                    <a:p>
                      <a:r>
                        <a:rPr lang="en-GB" sz="1800" noProof="0" dirty="0" smtClean="0"/>
                        <a:t>Households interviewed</a:t>
                      </a:r>
                      <a:endParaRPr lang="en-GB" sz="1800" noProof="0" dirty="0"/>
                    </a:p>
                  </a:txBody>
                  <a:tcPr marT="45714" marB="45714"/>
                </a:tc>
                <a:tc>
                  <a:txBody>
                    <a:bodyPr/>
                    <a:lstStyle/>
                    <a:p>
                      <a:pPr algn="r"/>
                      <a:r>
                        <a:rPr lang="en-GB" sz="1800" noProof="0" dirty="0" smtClean="0"/>
                        <a:t>12,699</a:t>
                      </a:r>
                      <a:endParaRPr lang="en-GB" sz="1800" noProof="0" dirty="0"/>
                    </a:p>
                  </a:txBody>
                  <a:tcPr marT="45714" marB="45714"/>
                </a:tc>
              </a:tr>
              <a:tr h="370795">
                <a:tc>
                  <a:txBody>
                    <a:bodyPr/>
                    <a:lstStyle/>
                    <a:p>
                      <a:r>
                        <a:rPr lang="en-GB" sz="1800" noProof="0" dirty="0" smtClean="0"/>
                        <a:t>Response</a:t>
                      </a:r>
                      <a:r>
                        <a:rPr lang="en-GB" sz="1800" baseline="0" noProof="0" dirty="0" smtClean="0"/>
                        <a:t> rate</a:t>
                      </a:r>
                      <a:endParaRPr lang="en-GB" sz="1800" noProof="0" dirty="0"/>
                    </a:p>
                  </a:txBody>
                  <a:tcPr marT="45714" marB="45714"/>
                </a:tc>
                <a:tc>
                  <a:txBody>
                    <a:bodyPr/>
                    <a:lstStyle/>
                    <a:p>
                      <a:pPr algn="r"/>
                      <a:r>
                        <a:rPr lang="en-GB" sz="1800" noProof="0" dirty="0" smtClean="0"/>
                        <a:t>&gt;99%</a:t>
                      </a:r>
                      <a:endParaRPr lang="en-GB" sz="1800" noProof="0" dirty="0"/>
                    </a:p>
                  </a:txBody>
                  <a:tcPr marT="45714" marB="45714"/>
                </a:tc>
              </a:tr>
              <a:tr h="370795">
                <a:tc>
                  <a:txBody>
                    <a:bodyPr/>
                    <a:lstStyle/>
                    <a:p>
                      <a:endParaRPr lang="en-GB" sz="1800" noProof="0" dirty="0"/>
                    </a:p>
                  </a:txBody>
                  <a:tcPr marT="45714" marB="45714"/>
                </a:tc>
                <a:tc>
                  <a:txBody>
                    <a:bodyPr/>
                    <a:lstStyle/>
                    <a:p>
                      <a:pPr algn="r"/>
                      <a:endParaRPr lang="en-GB" sz="1800" noProof="0" dirty="0"/>
                    </a:p>
                  </a:txBody>
                  <a:tcPr marT="45714" marB="45714"/>
                </a:tc>
              </a:tr>
              <a:tr h="370795">
                <a:tc>
                  <a:txBody>
                    <a:bodyPr/>
                    <a:lstStyle/>
                    <a:p>
                      <a:endParaRPr lang="en-GB" sz="1800" noProof="0" dirty="0"/>
                    </a:p>
                  </a:txBody>
                  <a:tcPr marT="45714" marB="45714"/>
                </a:tc>
                <a:tc>
                  <a:txBody>
                    <a:bodyPr/>
                    <a:lstStyle/>
                    <a:p>
                      <a:pPr algn="r"/>
                      <a:endParaRPr lang="en-GB" sz="1800" noProof="0" dirty="0"/>
                    </a:p>
                  </a:txBody>
                  <a:tcPr marT="45714" marB="45714"/>
                </a:tc>
              </a:tr>
            </a:tbl>
          </a:graphicData>
        </a:graphic>
      </p:graphicFrame>
      <p:graphicFrame>
        <p:nvGraphicFramePr>
          <p:cNvPr id="19" name="Table 18"/>
          <p:cNvGraphicFramePr>
            <a:graphicFrameLocks noGrp="1"/>
          </p:cNvGraphicFramePr>
          <p:nvPr/>
        </p:nvGraphicFramePr>
        <p:xfrm>
          <a:off x="1524000" y="3260725"/>
          <a:ext cx="6096000" cy="2225676"/>
        </p:xfrm>
        <a:graphic>
          <a:graphicData uri="http://schemas.openxmlformats.org/drawingml/2006/table">
            <a:tbl>
              <a:tblPr firstRow="1" bandRow="1">
                <a:tableStyleId>{5C22544A-7EE6-4342-B048-85BDC9FD1C3A}</a:tableStyleId>
              </a:tblPr>
              <a:tblGrid>
                <a:gridCol w="4281377"/>
                <a:gridCol w="1814623"/>
              </a:tblGrid>
              <a:tr h="370946">
                <a:tc gridSpan="2">
                  <a:txBody>
                    <a:bodyPr/>
                    <a:lstStyle/>
                    <a:p>
                      <a:r>
                        <a:rPr lang="en-US" sz="1800" dirty="0" smtClean="0"/>
                        <a:t>Interviews with Women age 15-49</a:t>
                      </a:r>
                      <a:endParaRPr lang="en-US" sz="1800" dirty="0"/>
                    </a:p>
                  </a:txBody>
                  <a:tcPr marT="45733" marB="45733"/>
                </a:tc>
                <a:tc hMerge="1">
                  <a:txBody>
                    <a:bodyPr/>
                    <a:lstStyle/>
                    <a:p>
                      <a:endParaRPr lang="en-US" dirty="0"/>
                    </a:p>
                  </a:txBody>
                  <a:tcPr/>
                </a:tc>
              </a:tr>
              <a:tr h="370946">
                <a:tc>
                  <a:txBody>
                    <a:bodyPr/>
                    <a:lstStyle/>
                    <a:p>
                      <a:r>
                        <a:rPr lang="en-US" sz="1800" dirty="0" smtClean="0"/>
                        <a:t>Eligible women</a:t>
                      </a:r>
                      <a:endParaRPr lang="en-US" sz="1800" dirty="0"/>
                    </a:p>
                  </a:txBody>
                  <a:tcPr marT="45733" marB="45733"/>
                </a:tc>
                <a:tc>
                  <a:txBody>
                    <a:bodyPr/>
                    <a:lstStyle/>
                    <a:p>
                      <a:pPr algn="r"/>
                      <a:r>
                        <a:rPr lang="en-US" sz="1800" dirty="0" smtClean="0"/>
                        <a:t>13,564</a:t>
                      </a:r>
                      <a:endParaRPr lang="en-US" sz="1800" dirty="0"/>
                    </a:p>
                  </a:txBody>
                  <a:tcPr marT="45733" marB="45733"/>
                </a:tc>
              </a:tr>
              <a:tr h="370946">
                <a:tc>
                  <a:txBody>
                    <a:bodyPr/>
                    <a:lstStyle/>
                    <a:p>
                      <a:r>
                        <a:rPr lang="en-US" sz="1800" dirty="0" smtClean="0"/>
                        <a:t>Women interviewed</a:t>
                      </a:r>
                      <a:endParaRPr lang="en-US" sz="1800" dirty="0"/>
                    </a:p>
                  </a:txBody>
                  <a:tcPr marT="45733" marB="45733"/>
                </a:tc>
                <a:tc>
                  <a:txBody>
                    <a:bodyPr/>
                    <a:lstStyle/>
                    <a:p>
                      <a:pPr algn="r"/>
                      <a:r>
                        <a:rPr lang="en-US" sz="1800" dirty="0" smtClean="0"/>
                        <a:t>13,497</a:t>
                      </a:r>
                      <a:endParaRPr lang="en-US" sz="1800" dirty="0"/>
                    </a:p>
                  </a:txBody>
                  <a:tcPr marT="45733" marB="45733"/>
                </a:tc>
              </a:tr>
              <a:tr h="370946">
                <a:tc>
                  <a:txBody>
                    <a:bodyPr/>
                    <a:lstStyle/>
                    <a:p>
                      <a:r>
                        <a:rPr lang="en-US" sz="1800" dirty="0" smtClean="0"/>
                        <a:t>Response rate</a:t>
                      </a:r>
                      <a:endParaRPr lang="en-US" sz="1800" dirty="0"/>
                    </a:p>
                  </a:txBody>
                  <a:tcPr marT="45733" marB="45733"/>
                </a:tc>
                <a:tc>
                  <a:txBody>
                    <a:bodyPr/>
                    <a:lstStyle/>
                    <a:p>
                      <a:pPr algn="r"/>
                      <a:r>
                        <a:rPr lang="en-US" sz="1800" dirty="0" smtClean="0"/>
                        <a:t>&gt;99%</a:t>
                      </a:r>
                      <a:endParaRPr lang="en-US" sz="1800" dirty="0"/>
                    </a:p>
                  </a:txBody>
                  <a:tcPr marT="45733" marB="45733"/>
                </a:tc>
              </a:tr>
              <a:tr h="370946">
                <a:tc>
                  <a:txBody>
                    <a:bodyPr/>
                    <a:lstStyle/>
                    <a:p>
                      <a:endParaRPr lang="en-US" sz="1800" dirty="0"/>
                    </a:p>
                  </a:txBody>
                  <a:tcPr marT="45733" marB="45733"/>
                </a:tc>
                <a:tc>
                  <a:txBody>
                    <a:bodyPr/>
                    <a:lstStyle/>
                    <a:p>
                      <a:pPr algn="r"/>
                      <a:endParaRPr lang="en-US" sz="1800" dirty="0"/>
                    </a:p>
                  </a:txBody>
                  <a:tcPr marT="45733" marB="45733"/>
                </a:tc>
              </a:tr>
              <a:tr h="370946">
                <a:tc>
                  <a:txBody>
                    <a:bodyPr/>
                    <a:lstStyle/>
                    <a:p>
                      <a:endParaRPr lang="en-US" sz="1800" dirty="0"/>
                    </a:p>
                  </a:txBody>
                  <a:tcPr marT="45733" marB="45733"/>
                </a:tc>
                <a:tc>
                  <a:txBody>
                    <a:bodyPr/>
                    <a:lstStyle/>
                    <a:p>
                      <a:pPr algn="r"/>
                      <a:endParaRPr lang="en-US" sz="1800" dirty="0"/>
                    </a:p>
                  </a:txBody>
                  <a:tcPr marT="45733" marB="45733"/>
                </a:tc>
              </a:tr>
            </a:tbl>
          </a:graphicData>
        </a:graphic>
      </p:graphicFrame>
      <p:graphicFrame>
        <p:nvGraphicFramePr>
          <p:cNvPr id="20" name="Table 19"/>
          <p:cNvGraphicFramePr>
            <a:graphicFrameLocks noGrp="1"/>
          </p:cNvGraphicFramePr>
          <p:nvPr/>
        </p:nvGraphicFramePr>
        <p:xfrm>
          <a:off x="1524000" y="4743450"/>
          <a:ext cx="6096000" cy="1482724"/>
        </p:xfrm>
        <a:graphic>
          <a:graphicData uri="http://schemas.openxmlformats.org/drawingml/2006/table">
            <a:tbl>
              <a:tblPr firstRow="1" bandRow="1">
                <a:tableStyleId>{5C22544A-7EE6-4342-B048-85BDC9FD1C3A}</a:tableStyleId>
              </a:tblPr>
              <a:tblGrid>
                <a:gridCol w="4281377"/>
                <a:gridCol w="1814623"/>
              </a:tblGrid>
              <a:tr h="370681">
                <a:tc gridSpan="2">
                  <a:txBody>
                    <a:bodyPr/>
                    <a:lstStyle/>
                    <a:p>
                      <a:r>
                        <a:rPr lang="en-US" sz="1800" dirty="0" smtClean="0"/>
                        <a:t>Interviews with Men age 15-59</a:t>
                      </a:r>
                      <a:endParaRPr lang="en-US" sz="1800" dirty="0"/>
                    </a:p>
                  </a:txBody>
                  <a:tcPr marT="45700" marB="45700"/>
                </a:tc>
                <a:tc hMerge="1">
                  <a:txBody>
                    <a:bodyPr/>
                    <a:lstStyle/>
                    <a:p>
                      <a:endParaRPr lang="en-US" dirty="0"/>
                    </a:p>
                  </a:txBody>
                  <a:tcPr/>
                </a:tc>
              </a:tr>
              <a:tr h="370681">
                <a:tc>
                  <a:txBody>
                    <a:bodyPr/>
                    <a:lstStyle/>
                    <a:p>
                      <a:r>
                        <a:rPr lang="en-US" sz="1800" dirty="0" smtClean="0"/>
                        <a:t>Eligible men</a:t>
                      </a:r>
                      <a:endParaRPr lang="en-US" sz="1800" dirty="0"/>
                    </a:p>
                  </a:txBody>
                  <a:tcPr marT="45700" marB="45700"/>
                </a:tc>
                <a:tc>
                  <a:txBody>
                    <a:bodyPr/>
                    <a:lstStyle/>
                    <a:p>
                      <a:pPr algn="r"/>
                      <a:r>
                        <a:rPr lang="en-US" sz="1800" dirty="0" smtClean="0"/>
                        <a:t>6,249</a:t>
                      </a:r>
                      <a:endParaRPr lang="en-US" sz="1800" dirty="0"/>
                    </a:p>
                  </a:txBody>
                  <a:tcPr marT="45700" marB="45700"/>
                </a:tc>
              </a:tr>
              <a:tr h="370681">
                <a:tc>
                  <a:txBody>
                    <a:bodyPr/>
                    <a:lstStyle/>
                    <a:p>
                      <a:r>
                        <a:rPr lang="en-US" sz="1800" dirty="0" smtClean="0"/>
                        <a:t>Men interviewed</a:t>
                      </a:r>
                      <a:endParaRPr lang="en-US" sz="1800" dirty="0"/>
                    </a:p>
                  </a:txBody>
                  <a:tcPr marT="45700" marB="45700"/>
                </a:tc>
                <a:tc>
                  <a:txBody>
                    <a:bodyPr/>
                    <a:lstStyle/>
                    <a:p>
                      <a:pPr algn="r"/>
                      <a:r>
                        <a:rPr lang="en-US" sz="1800" dirty="0" smtClean="0"/>
                        <a:t>6,217</a:t>
                      </a:r>
                      <a:endParaRPr lang="en-US" sz="1800" dirty="0"/>
                    </a:p>
                  </a:txBody>
                  <a:tcPr marT="45700" marB="45700"/>
                </a:tc>
              </a:tr>
              <a:tr h="370681">
                <a:tc>
                  <a:txBody>
                    <a:bodyPr/>
                    <a:lstStyle/>
                    <a:p>
                      <a:r>
                        <a:rPr lang="en-US" sz="1800" dirty="0" smtClean="0"/>
                        <a:t>Response rate</a:t>
                      </a:r>
                      <a:endParaRPr lang="en-US" sz="1800" dirty="0"/>
                    </a:p>
                  </a:txBody>
                  <a:tcPr marT="45700" marB="45700"/>
                </a:tc>
                <a:tc>
                  <a:txBody>
                    <a:bodyPr/>
                    <a:lstStyle/>
                    <a:p>
                      <a:pPr algn="r"/>
                      <a:r>
                        <a:rPr lang="en-US" sz="1800" dirty="0" smtClean="0"/>
                        <a:t>&gt;99%</a:t>
                      </a:r>
                      <a:endParaRPr lang="en-US" sz="1800" dirty="0"/>
                    </a:p>
                  </a:txBody>
                  <a:tcPr marT="45700" marB="45700"/>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0" y="125413"/>
            <a:ext cx="9144000" cy="1446212"/>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Household and Respondent Characteristics</a:t>
            </a:r>
          </a:p>
        </p:txBody>
      </p:sp>
      <p:sp>
        <p:nvSpPr>
          <p:cNvPr id="11267" name="TextBox 3"/>
          <p:cNvSpPr txBox="1">
            <a:spLocks noChangeArrowheads="1"/>
          </p:cNvSpPr>
          <p:nvPr/>
        </p:nvSpPr>
        <p:spPr bwMode="auto">
          <a:xfrm>
            <a:off x="7062788" y="752475"/>
            <a:ext cx="2081212" cy="1476375"/>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sz="4200" dirty="0" smtClean="0"/>
              <a:t/>
            </a:r>
            <a:br>
              <a:rPr lang="en-US" sz="4200" dirty="0" smtClean="0"/>
            </a:br>
            <a:r>
              <a:rPr lang="en-US" sz="4700" dirty="0" smtClean="0"/>
              <a:t>Electricity</a:t>
            </a:r>
            <a:r>
              <a:rPr lang="en-US" sz="4200" dirty="0" smtClean="0"/>
              <a:t/>
            </a:r>
            <a:br>
              <a:rPr lang="en-US" sz="4200" dirty="0" smtClean="0"/>
            </a:br>
            <a:endParaRPr lang="en-US" sz="4200" dirty="0"/>
          </a:p>
        </p:txBody>
      </p:sp>
      <p:graphicFrame>
        <p:nvGraphicFramePr>
          <p:cNvPr id="12291" name="Content Placeholder 10"/>
          <p:cNvGraphicFramePr>
            <a:graphicFrameLocks noGrp="1"/>
          </p:cNvGraphicFramePr>
          <p:nvPr>
            <p:ph idx="1"/>
          </p:nvPr>
        </p:nvGraphicFramePr>
        <p:xfrm>
          <a:off x="431800" y="1517650"/>
          <a:ext cx="8305800" cy="5391150"/>
        </p:xfrm>
        <a:graphic>
          <a:graphicData uri="http://schemas.openxmlformats.org/presentationml/2006/ole">
            <p:oleObj spid="_x0000_s12291" name="Chart" r:id="rId4" imgW="8315665" imgH="5401524" progId="Excel.Chart.8">
              <p:embed/>
            </p:oleObj>
          </a:graphicData>
        </a:graphic>
      </p:graphicFrame>
      <p:sp>
        <p:nvSpPr>
          <p:cNvPr id="12292" name="TextBox 11"/>
          <p:cNvSpPr txBox="1">
            <a:spLocks noChangeArrowheads="1"/>
          </p:cNvSpPr>
          <p:nvPr/>
        </p:nvSpPr>
        <p:spPr bwMode="auto">
          <a:xfrm>
            <a:off x="0" y="1187450"/>
            <a:ext cx="9144000" cy="381000"/>
          </a:xfrm>
          <a:prstGeom prst="rect">
            <a:avLst/>
          </a:prstGeom>
          <a:noFill/>
          <a:ln w="9525">
            <a:noFill/>
            <a:miter lim="800000"/>
            <a:headEnd/>
            <a:tailEnd/>
          </a:ln>
        </p:spPr>
        <p:txBody>
          <a:bodyPr>
            <a:spAutoFit/>
          </a:bodyPr>
          <a:lstStyle/>
          <a:p>
            <a:pPr algn="ctr" eaLnBrk="1" hangingPunct="1"/>
            <a:r>
              <a:rPr lang="en-US" altLang="en-US" i="1"/>
              <a:t>Percent of households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US" altLang="en-US" sz="4000" smtClean="0"/>
              <a:t>Household Durable Goods and Possessions</a:t>
            </a:r>
          </a:p>
        </p:txBody>
      </p:sp>
      <p:graphicFrame>
        <p:nvGraphicFramePr>
          <p:cNvPr id="13315" name="Content Placeholder 10"/>
          <p:cNvGraphicFramePr>
            <a:graphicFrameLocks noGrp="1"/>
          </p:cNvGraphicFramePr>
          <p:nvPr>
            <p:ph idx="1"/>
          </p:nvPr>
        </p:nvGraphicFramePr>
        <p:xfrm>
          <a:off x="112713" y="1381125"/>
          <a:ext cx="8863012" cy="5527675"/>
        </p:xfrm>
        <a:graphic>
          <a:graphicData uri="http://schemas.openxmlformats.org/presentationml/2006/ole">
            <p:oleObj spid="_x0000_s13315" name="Chart" r:id="rId4" imgW="8870449" imgH="5535648" progId="Excel.Chart.8">
              <p:embed/>
            </p:oleObj>
          </a:graphicData>
        </a:graphic>
      </p:graphicFrame>
      <p:sp>
        <p:nvSpPr>
          <p:cNvPr id="13316" name="TextBox 11"/>
          <p:cNvSpPr txBox="1">
            <a:spLocks noChangeArrowheads="1"/>
          </p:cNvSpPr>
          <p:nvPr/>
        </p:nvSpPr>
        <p:spPr bwMode="auto">
          <a:xfrm>
            <a:off x="0" y="1050925"/>
            <a:ext cx="9144000" cy="381000"/>
          </a:xfrm>
          <a:prstGeom prst="rect">
            <a:avLst/>
          </a:prstGeom>
          <a:noFill/>
          <a:ln w="9525">
            <a:noFill/>
            <a:miter lim="800000"/>
            <a:headEnd/>
            <a:tailEnd/>
          </a:ln>
        </p:spPr>
        <p:txBody>
          <a:bodyPr>
            <a:spAutoFit/>
          </a:bodyPr>
          <a:lstStyle/>
          <a:p>
            <a:pPr algn="ctr" eaLnBrk="1" hangingPunct="1"/>
            <a:r>
              <a:rPr lang="en-US" altLang="en-US" i="1"/>
              <a:t>Percent of households with: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altLang="en-US" sz="4200" smtClean="0"/>
              <a:t>Educational Attainment of </a:t>
            </a:r>
            <a:br>
              <a:rPr lang="en-US" altLang="en-US" sz="4200" smtClean="0"/>
            </a:br>
            <a:r>
              <a:rPr lang="en-US" altLang="en-US" sz="4200" smtClean="0"/>
              <a:t>Respondents Age 15-49</a:t>
            </a:r>
          </a:p>
        </p:txBody>
      </p:sp>
      <p:graphicFrame>
        <p:nvGraphicFramePr>
          <p:cNvPr id="14339" name="Content Placeholder 10"/>
          <p:cNvGraphicFramePr>
            <a:graphicFrameLocks noGrp="1"/>
          </p:cNvGraphicFramePr>
          <p:nvPr>
            <p:ph idx="1"/>
          </p:nvPr>
        </p:nvGraphicFramePr>
        <p:xfrm>
          <a:off x="419100" y="1792288"/>
          <a:ext cx="8331200" cy="5076825"/>
        </p:xfrm>
        <a:graphic>
          <a:graphicData uri="http://schemas.openxmlformats.org/presentationml/2006/ole">
            <p:oleObj spid="_x0000_s14339" name="Chart" r:id="rId4" imgW="8340051" imgH="5078408" progId="Excel.Chart.8">
              <p:embed/>
            </p:oleObj>
          </a:graphicData>
        </a:graphic>
      </p:graphicFrame>
      <p:sp>
        <p:nvSpPr>
          <p:cNvPr id="14340" name="TextBox 11"/>
          <p:cNvSpPr txBox="1">
            <a:spLocks noChangeArrowheads="1"/>
          </p:cNvSpPr>
          <p:nvPr/>
        </p:nvSpPr>
        <p:spPr bwMode="auto">
          <a:xfrm>
            <a:off x="0" y="1393825"/>
            <a:ext cx="9144000" cy="381000"/>
          </a:xfrm>
          <a:prstGeom prst="rect">
            <a:avLst/>
          </a:prstGeom>
          <a:noFill/>
          <a:ln w="9525">
            <a:noFill/>
            <a:miter lim="800000"/>
            <a:headEnd/>
            <a:tailEnd/>
          </a:ln>
        </p:spPr>
        <p:txBody>
          <a:bodyPr>
            <a:spAutoFit/>
          </a:bodyPr>
          <a:lstStyle/>
          <a:p>
            <a:pPr algn="ctr" eaLnBrk="1" hangingPunct="1"/>
            <a:r>
              <a:rPr lang="en-US" altLang="en-US" i="1"/>
              <a:t>Percent of women and men age 15-49</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altLang="en-US" sz="4200" smtClean="0"/>
              <a:t>Exposure to Mass Media</a:t>
            </a:r>
          </a:p>
        </p:txBody>
      </p:sp>
      <p:graphicFrame>
        <p:nvGraphicFramePr>
          <p:cNvPr id="15363" name="Content Placeholder 10"/>
          <p:cNvGraphicFramePr>
            <a:graphicFrameLocks noGrp="1"/>
          </p:cNvGraphicFramePr>
          <p:nvPr>
            <p:ph idx="1"/>
          </p:nvPr>
        </p:nvGraphicFramePr>
        <p:xfrm>
          <a:off x="406400" y="1490663"/>
          <a:ext cx="8343900" cy="5418137"/>
        </p:xfrm>
        <a:graphic>
          <a:graphicData uri="http://schemas.openxmlformats.org/presentationml/2006/ole">
            <p:oleObj spid="_x0000_s15363" name="Chart" r:id="rId4" imgW="8352244" imgH="5425910" progId="Excel.Chart.8">
              <p:embed/>
            </p:oleObj>
          </a:graphicData>
        </a:graphic>
      </p:graphicFrame>
      <p:sp>
        <p:nvSpPr>
          <p:cNvPr id="15364" name="TextBox 11"/>
          <p:cNvSpPr txBox="1">
            <a:spLocks noChangeArrowheads="1"/>
          </p:cNvSpPr>
          <p:nvPr/>
        </p:nvSpPr>
        <p:spPr bwMode="auto">
          <a:xfrm>
            <a:off x="0" y="1160463"/>
            <a:ext cx="9144000" cy="381000"/>
          </a:xfrm>
          <a:prstGeom prst="rect">
            <a:avLst/>
          </a:prstGeom>
          <a:noFill/>
          <a:ln w="9525">
            <a:noFill/>
            <a:miter lim="800000"/>
            <a:headEnd/>
            <a:tailEnd/>
          </a:ln>
        </p:spPr>
        <p:txBody>
          <a:bodyPr>
            <a:spAutoFit/>
          </a:bodyPr>
          <a:lstStyle/>
          <a:p>
            <a:pPr algn="ctr" eaLnBrk="1" hangingPunct="1"/>
            <a:r>
              <a:rPr lang="en-US" altLang="en-US" i="1"/>
              <a:t>Percent of women and men age 15-49 with access to media at least once a week</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ltLang="en-US" sz="4200" smtClean="0"/>
              <a:t>Tobacco Use</a:t>
            </a:r>
          </a:p>
        </p:txBody>
      </p:sp>
      <p:graphicFrame>
        <p:nvGraphicFramePr>
          <p:cNvPr id="16387" name="Content Placeholder 10"/>
          <p:cNvGraphicFramePr>
            <a:graphicFrameLocks noGrp="1"/>
          </p:cNvGraphicFramePr>
          <p:nvPr>
            <p:ph idx="1"/>
          </p:nvPr>
        </p:nvGraphicFramePr>
        <p:xfrm>
          <a:off x="577850" y="1490663"/>
          <a:ext cx="7988300" cy="5418137"/>
        </p:xfrm>
        <a:graphic>
          <a:graphicData uri="http://schemas.openxmlformats.org/presentationml/2006/ole">
            <p:oleObj spid="_x0000_s16387" name="Chart" r:id="rId4" imgW="7998645" imgH="5425910" progId="Excel.Chart.8">
              <p:embed/>
            </p:oleObj>
          </a:graphicData>
        </a:graphic>
      </p:graphicFrame>
      <p:sp>
        <p:nvSpPr>
          <p:cNvPr id="16388" name="TextBox 11"/>
          <p:cNvSpPr txBox="1">
            <a:spLocks noChangeArrowheads="1"/>
          </p:cNvSpPr>
          <p:nvPr/>
        </p:nvSpPr>
        <p:spPr bwMode="auto">
          <a:xfrm>
            <a:off x="0" y="1160463"/>
            <a:ext cx="9144000" cy="381000"/>
          </a:xfrm>
          <a:prstGeom prst="rect">
            <a:avLst/>
          </a:prstGeom>
          <a:noFill/>
          <a:ln w="9525">
            <a:noFill/>
            <a:miter lim="800000"/>
            <a:headEnd/>
            <a:tailEnd/>
          </a:ln>
        </p:spPr>
        <p:txBody>
          <a:bodyPr>
            <a:spAutoFit/>
          </a:bodyPr>
          <a:lstStyle/>
          <a:p>
            <a:pPr algn="ctr" eaLnBrk="1" hangingPunct="1"/>
            <a:r>
              <a:rPr lang="en-US" altLang="en-US" i="1"/>
              <a:t>Percent of women and men age 15-49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0" y="269875"/>
            <a:ext cx="9144000" cy="1446213"/>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Fertility and </a:t>
            </a:r>
            <a:br>
              <a:rPr lang="en-US" altLang="en-US" sz="4400" b="1">
                <a:solidFill>
                  <a:schemeClr val="bg1"/>
                </a:solidFill>
              </a:rPr>
            </a:br>
            <a:r>
              <a:rPr lang="en-US" altLang="en-US" sz="4400" b="1">
                <a:solidFill>
                  <a:schemeClr val="bg1"/>
                </a:solidFill>
              </a:rPr>
              <a:t>Family Planning</a:t>
            </a:r>
          </a:p>
        </p:txBody>
      </p:sp>
      <p:sp>
        <p:nvSpPr>
          <p:cNvPr id="17411" name="TextBox 2"/>
          <p:cNvSpPr txBox="1">
            <a:spLocks noChangeArrowheads="1"/>
          </p:cNvSpPr>
          <p:nvPr/>
        </p:nvSpPr>
        <p:spPr bwMode="auto">
          <a:xfrm>
            <a:off x="7451725" y="819150"/>
            <a:ext cx="1692275" cy="1477963"/>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US" altLang="en-US" sz="4200" smtClean="0"/>
              <a:t>Fertility Trends</a:t>
            </a:r>
          </a:p>
        </p:txBody>
      </p:sp>
      <p:graphicFrame>
        <p:nvGraphicFramePr>
          <p:cNvPr id="18435" name="Content Placeholder 10"/>
          <p:cNvGraphicFramePr>
            <a:graphicFrameLocks noGrp="1"/>
          </p:cNvGraphicFramePr>
          <p:nvPr>
            <p:ph idx="1"/>
          </p:nvPr>
        </p:nvGraphicFramePr>
        <p:xfrm>
          <a:off x="419100" y="1517650"/>
          <a:ext cx="8355013" cy="5391150"/>
        </p:xfrm>
        <a:graphic>
          <a:graphicData uri="http://schemas.openxmlformats.org/presentationml/2006/ole">
            <p:oleObj spid="_x0000_s18435" name="Chart" r:id="rId4" imgW="8364437" imgH="5401524" progId="Excel.Chart.8">
              <p:embed/>
            </p:oleObj>
          </a:graphicData>
        </a:graphic>
      </p:graphicFrame>
      <p:sp>
        <p:nvSpPr>
          <p:cNvPr id="18436" name="TextBox 11"/>
          <p:cNvSpPr txBox="1">
            <a:spLocks noChangeArrowheads="1"/>
          </p:cNvSpPr>
          <p:nvPr/>
        </p:nvSpPr>
        <p:spPr bwMode="auto">
          <a:xfrm>
            <a:off x="0" y="1187450"/>
            <a:ext cx="9144000" cy="381000"/>
          </a:xfrm>
          <a:prstGeom prst="rect">
            <a:avLst/>
          </a:prstGeom>
          <a:noFill/>
          <a:ln w="9525">
            <a:noFill/>
            <a:miter lim="800000"/>
            <a:headEnd/>
            <a:tailEnd/>
          </a:ln>
        </p:spPr>
        <p:txBody>
          <a:bodyPr>
            <a:spAutoFit/>
          </a:bodyPr>
          <a:lstStyle/>
          <a:p>
            <a:pPr algn="ctr" eaLnBrk="1" hangingPunct="1"/>
            <a:r>
              <a:rPr lang="en-US" altLang="en-US" i="1"/>
              <a:t>Births per woman for the 3-year period before the survey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altLang="en-US" sz="4200" smtClean="0"/>
              <a:t>Fertility Comparison</a:t>
            </a:r>
          </a:p>
        </p:txBody>
      </p:sp>
      <p:graphicFrame>
        <p:nvGraphicFramePr>
          <p:cNvPr id="19459" name="Content Placeholder 10"/>
          <p:cNvGraphicFramePr>
            <a:graphicFrameLocks noGrp="1"/>
          </p:cNvGraphicFramePr>
          <p:nvPr>
            <p:ph idx="1"/>
          </p:nvPr>
        </p:nvGraphicFramePr>
        <p:xfrm>
          <a:off x="112713" y="1274763"/>
          <a:ext cx="9082087" cy="5532437"/>
        </p:xfrm>
        <a:graphic>
          <a:graphicData uri="http://schemas.openxmlformats.org/presentationml/2006/ole">
            <p:oleObj spid="_x0000_s19459" name="Chart" r:id="rId4" imgW="9089924" imgH="5535648" progId="Excel.Chart.8">
              <p:embed/>
            </p:oleObj>
          </a:graphicData>
        </a:graphic>
      </p:graphicFrame>
      <p:sp>
        <p:nvSpPr>
          <p:cNvPr id="19460" name="TextBox 11"/>
          <p:cNvSpPr txBox="1">
            <a:spLocks noChangeArrowheads="1"/>
          </p:cNvSpPr>
          <p:nvPr/>
        </p:nvSpPr>
        <p:spPr bwMode="auto">
          <a:xfrm>
            <a:off x="0" y="1050925"/>
            <a:ext cx="9144000" cy="381000"/>
          </a:xfrm>
          <a:prstGeom prst="rect">
            <a:avLst/>
          </a:prstGeom>
          <a:noFill/>
          <a:ln w="9525">
            <a:noFill/>
            <a:miter lim="800000"/>
            <a:headEnd/>
            <a:tailEnd/>
          </a:ln>
        </p:spPr>
        <p:txBody>
          <a:bodyPr>
            <a:spAutoFit/>
          </a:bodyPr>
          <a:lstStyle/>
          <a:p>
            <a:pPr algn="ctr" eaLnBrk="1" hangingPunct="1"/>
            <a:r>
              <a:rPr lang="en-US" altLang="en-US" i="1"/>
              <a:t>Births per woman for the 3-year period before the survey</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altLang="en-US" sz="4200" smtClean="0"/>
              <a:t>Trends in Teenage Pregnancy</a:t>
            </a:r>
          </a:p>
        </p:txBody>
      </p:sp>
      <p:graphicFrame>
        <p:nvGraphicFramePr>
          <p:cNvPr id="20483" name="Content Placeholder 10"/>
          <p:cNvGraphicFramePr>
            <a:graphicFrameLocks noGrp="1"/>
          </p:cNvGraphicFramePr>
          <p:nvPr>
            <p:ph idx="1"/>
          </p:nvPr>
        </p:nvGraphicFramePr>
        <p:xfrm>
          <a:off x="577850" y="1517650"/>
          <a:ext cx="7988300" cy="5391150"/>
        </p:xfrm>
        <a:graphic>
          <a:graphicData uri="http://schemas.openxmlformats.org/presentationml/2006/ole">
            <p:oleObj spid="_x0000_s20483" name="Chart" r:id="rId4" imgW="7998645" imgH="5401524" progId="Excel.Chart.8">
              <p:embed/>
            </p:oleObj>
          </a:graphicData>
        </a:graphic>
      </p:graphicFrame>
      <p:sp>
        <p:nvSpPr>
          <p:cNvPr id="20484" name="TextBox 11"/>
          <p:cNvSpPr txBox="1">
            <a:spLocks noChangeArrowheads="1"/>
          </p:cNvSpPr>
          <p:nvPr/>
        </p:nvSpPr>
        <p:spPr bwMode="auto">
          <a:xfrm>
            <a:off x="0" y="1187450"/>
            <a:ext cx="9144000" cy="381000"/>
          </a:xfrm>
          <a:prstGeom prst="rect">
            <a:avLst/>
          </a:prstGeom>
          <a:noFill/>
          <a:ln w="9525">
            <a:noFill/>
            <a:miter lim="800000"/>
            <a:headEnd/>
            <a:tailEnd/>
          </a:ln>
        </p:spPr>
        <p:txBody>
          <a:bodyPr>
            <a:spAutoFit/>
          </a:bodyPr>
          <a:lstStyle/>
          <a:p>
            <a:pPr algn="ctr" eaLnBrk="1" hangingPunct="1"/>
            <a:r>
              <a:rPr lang="en-US" altLang="en-US" i="1"/>
              <a:t>Percent of young women age 15-19 who are mothers or pregnant with their first child</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ltLang="en-US" sz="4200" smtClean="0"/>
              <a:t>Current Use of Contraception</a:t>
            </a:r>
          </a:p>
        </p:txBody>
      </p:sp>
      <p:graphicFrame>
        <p:nvGraphicFramePr>
          <p:cNvPr id="21507" name="Content Placeholder 10"/>
          <p:cNvGraphicFramePr>
            <a:graphicFrameLocks noGrp="1"/>
          </p:cNvGraphicFramePr>
          <p:nvPr>
            <p:ph idx="1"/>
          </p:nvPr>
        </p:nvGraphicFramePr>
        <p:xfrm>
          <a:off x="419100" y="1474788"/>
          <a:ext cx="8358188" cy="5434012"/>
        </p:xfrm>
        <a:graphic>
          <a:graphicData uri="http://schemas.openxmlformats.org/presentationml/2006/ole">
            <p:oleObj spid="_x0000_s21507" name="Chart" r:id="rId4" imgW="8364437" imgH="5444200" progId="Excel.Chart.8">
              <p:embed/>
            </p:oleObj>
          </a:graphicData>
        </a:graphic>
      </p:graphicFrame>
      <p:sp>
        <p:nvSpPr>
          <p:cNvPr id="21508" name="TextBox 3"/>
          <p:cNvSpPr txBox="1">
            <a:spLocks noChangeArrowheads="1"/>
          </p:cNvSpPr>
          <p:nvPr/>
        </p:nvSpPr>
        <p:spPr bwMode="auto">
          <a:xfrm>
            <a:off x="0" y="1155700"/>
            <a:ext cx="9144000" cy="369888"/>
          </a:xfrm>
          <a:prstGeom prst="rect">
            <a:avLst/>
          </a:prstGeom>
          <a:noFill/>
          <a:ln w="9525">
            <a:noFill/>
            <a:miter lim="800000"/>
            <a:headEnd/>
            <a:tailEnd/>
          </a:ln>
        </p:spPr>
        <p:txBody>
          <a:bodyPr>
            <a:spAutoFit/>
          </a:bodyPr>
          <a:lstStyle/>
          <a:p>
            <a:pPr algn="ctr" eaLnBrk="1" hangingPunct="1"/>
            <a:r>
              <a:rPr lang="en-US" altLang="en-US" i="1"/>
              <a:t>Percent of women age 15-49</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altLang="en-US" sz="4000" smtClean="0"/>
              <a:t>Current Use of Modern Contraception </a:t>
            </a:r>
            <a:br>
              <a:rPr lang="en-US" altLang="en-US" sz="4000" smtClean="0"/>
            </a:br>
            <a:r>
              <a:rPr lang="en-US" altLang="en-US" sz="4000" smtClean="0"/>
              <a:t>by Province</a:t>
            </a:r>
            <a:endParaRPr lang="en-US" altLang="en-US" sz="4200" smtClean="0"/>
          </a:p>
        </p:txBody>
      </p:sp>
      <p:sp>
        <p:nvSpPr>
          <p:cNvPr id="22531" name="TextBox 50"/>
          <p:cNvSpPr txBox="1">
            <a:spLocks noChangeArrowheads="1"/>
          </p:cNvSpPr>
          <p:nvPr/>
        </p:nvSpPr>
        <p:spPr bwMode="auto">
          <a:xfrm>
            <a:off x="287338" y="1573213"/>
            <a:ext cx="1717675" cy="954087"/>
          </a:xfrm>
          <a:prstGeom prst="rect">
            <a:avLst/>
          </a:prstGeom>
          <a:noFill/>
          <a:ln w="9525">
            <a:noFill/>
            <a:miter lim="800000"/>
            <a:headEnd/>
            <a:tailEnd/>
          </a:ln>
        </p:spPr>
        <p:txBody>
          <a:bodyPr>
            <a:spAutoFit/>
          </a:bodyPr>
          <a:lstStyle/>
          <a:p>
            <a:pPr algn="ctr" eaLnBrk="1" hangingPunct="1"/>
            <a:r>
              <a:rPr lang="en-US" altLang="en-US" sz="2800" b="1">
                <a:latin typeface="Calibri (Headings)"/>
              </a:rPr>
              <a:t>Rwanda</a:t>
            </a:r>
          </a:p>
          <a:p>
            <a:pPr algn="ctr" eaLnBrk="1" hangingPunct="1"/>
            <a:r>
              <a:rPr lang="en-US" altLang="en-US" sz="2800" b="1">
                <a:latin typeface="Calibri (Headings)"/>
              </a:rPr>
              <a:t>48%</a:t>
            </a:r>
          </a:p>
        </p:txBody>
      </p:sp>
      <p:sp>
        <p:nvSpPr>
          <p:cNvPr id="22532" name="Text Box 34"/>
          <p:cNvSpPr txBox="1">
            <a:spLocks noChangeArrowheads="1"/>
          </p:cNvSpPr>
          <p:nvPr/>
        </p:nvSpPr>
        <p:spPr bwMode="auto">
          <a:xfrm>
            <a:off x="0" y="1046163"/>
            <a:ext cx="9144000" cy="369887"/>
          </a:xfrm>
          <a:prstGeom prst="rect">
            <a:avLst/>
          </a:prstGeom>
          <a:noFill/>
          <a:ln w="9525">
            <a:noFill/>
            <a:miter lim="800000"/>
            <a:headEnd/>
            <a:tailEnd/>
          </a:ln>
          <a:effectLst/>
        </p:spPr>
        <p:txBody>
          <a:bodyPr>
            <a:spAutoFit/>
          </a:bodyPr>
          <a:lstStyle/>
          <a:p>
            <a:pPr algn="ctr" eaLnBrk="1" hangingPunct="1"/>
            <a:r>
              <a:rPr lang="en-US" altLang="en-US" i="1"/>
              <a:t>Percent of currently married women age 15-49 using any modern method of contraception</a:t>
            </a:r>
          </a:p>
        </p:txBody>
      </p:sp>
      <p:grpSp>
        <p:nvGrpSpPr>
          <p:cNvPr id="22533" name="Group 33"/>
          <p:cNvGrpSpPr>
            <a:grpSpLocks noChangeAspect="1"/>
          </p:cNvGrpSpPr>
          <p:nvPr/>
        </p:nvGrpSpPr>
        <p:grpSpPr bwMode="auto">
          <a:xfrm>
            <a:off x="641350" y="1123950"/>
            <a:ext cx="7862888" cy="5965825"/>
            <a:chOff x="410" y="562"/>
            <a:chExt cx="4953" cy="3758"/>
          </a:xfrm>
        </p:grpSpPr>
        <p:sp>
          <p:nvSpPr>
            <p:cNvPr id="22539"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22540"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tx2"/>
            </a:solidFill>
            <a:ln w="9525">
              <a:solidFill>
                <a:srgbClr val="000000"/>
              </a:solidFill>
              <a:round/>
              <a:headEnd/>
              <a:tailEnd/>
            </a:ln>
          </p:spPr>
          <p:txBody>
            <a:bodyPr/>
            <a:lstStyle/>
            <a:p>
              <a:endParaRPr lang="en-US"/>
            </a:p>
          </p:txBody>
        </p:sp>
        <p:sp>
          <p:nvSpPr>
            <p:cNvPr id="22541"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accent1">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2543"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22544"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22545"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bg2"/>
            </a:solidFill>
            <a:ln w="9525">
              <a:solidFill>
                <a:schemeClr val="bg1"/>
              </a:solidFill>
              <a:round/>
              <a:headEnd/>
              <a:tailEnd/>
            </a:ln>
          </p:spPr>
          <p:txBody>
            <a:bodyPr/>
            <a:lstStyle/>
            <a:p>
              <a:endParaRPr lang="en-US"/>
            </a:p>
          </p:txBody>
        </p:sp>
        <p:sp>
          <p:nvSpPr>
            <p:cNvPr id="22546"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3"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accent1">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2548"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22549"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accent1">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2551"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22552"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22534" name="TextBox 48"/>
          <p:cNvSpPr txBox="1">
            <a:spLocks noChangeArrowheads="1"/>
          </p:cNvSpPr>
          <p:nvPr/>
        </p:nvSpPr>
        <p:spPr bwMode="auto">
          <a:xfrm>
            <a:off x="5819775" y="3563938"/>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East</a:t>
            </a:r>
          </a:p>
          <a:p>
            <a:pPr algn="ctr" eaLnBrk="1" hangingPunct="1"/>
            <a:r>
              <a:rPr lang="en-US" altLang="en-US" sz="2000" b="1">
                <a:solidFill>
                  <a:schemeClr val="bg1"/>
                </a:solidFill>
              </a:rPr>
              <a:t>47%</a:t>
            </a:r>
          </a:p>
        </p:txBody>
      </p:sp>
      <p:sp>
        <p:nvSpPr>
          <p:cNvPr id="22535" name="TextBox 49"/>
          <p:cNvSpPr txBox="1">
            <a:spLocks noChangeArrowheads="1"/>
          </p:cNvSpPr>
          <p:nvPr/>
        </p:nvSpPr>
        <p:spPr bwMode="auto">
          <a:xfrm>
            <a:off x="4008438" y="2901950"/>
            <a:ext cx="1368425" cy="708025"/>
          </a:xfrm>
          <a:prstGeom prst="rect">
            <a:avLst/>
          </a:prstGeom>
          <a:noFill/>
          <a:ln w="9525">
            <a:noFill/>
            <a:miter lim="800000"/>
            <a:headEnd/>
            <a:tailEnd/>
          </a:ln>
        </p:spPr>
        <p:txBody>
          <a:bodyPr>
            <a:spAutoFit/>
          </a:bodyPr>
          <a:lstStyle/>
          <a:p>
            <a:pPr algn="ctr" eaLnBrk="1" hangingPunct="1"/>
            <a:r>
              <a:rPr lang="en-US" altLang="en-US" sz="2000" b="1"/>
              <a:t>North</a:t>
            </a:r>
          </a:p>
          <a:p>
            <a:pPr algn="ctr" eaLnBrk="1" hangingPunct="1"/>
            <a:r>
              <a:rPr lang="en-US" altLang="en-US" sz="2000" b="1"/>
              <a:t>55%</a:t>
            </a:r>
          </a:p>
        </p:txBody>
      </p:sp>
      <p:sp>
        <p:nvSpPr>
          <p:cNvPr id="22536" name="TextBox 51"/>
          <p:cNvSpPr txBox="1">
            <a:spLocks noChangeArrowheads="1"/>
          </p:cNvSpPr>
          <p:nvPr/>
        </p:nvSpPr>
        <p:spPr bwMode="auto">
          <a:xfrm>
            <a:off x="2416175" y="3776663"/>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West</a:t>
            </a:r>
          </a:p>
          <a:p>
            <a:pPr algn="ctr" eaLnBrk="1" hangingPunct="1"/>
            <a:r>
              <a:rPr lang="en-US" altLang="en-US" sz="2000" b="1">
                <a:solidFill>
                  <a:schemeClr val="bg1"/>
                </a:solidFill>
              </a:rPr>
              <a:t>41%</a:t>
            </a:r>
          </a:p>
        </p:txBody>
      </p:sp>
      <p:sp>
        <p:nvSpPr>
          <p:cNvPr id="22537" name="TextBox 53"/>
          <p:cNvSpPr txBox="1">
            <a:spLocks noChangeArrowheads="1"/>
          </p:cNvSpPr>
          <p:nvPr/>
        </p:nvSpPr>
        <p:spPr bwMode="auto">
          <a:xfrm>
            <a:off x="3233738" y="5311775"/>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South</a:t>
            </a:r>
          </a:p>
          <a:p>
            <a:pPr algn="ctr" eaLnBrk="1" hangingPunct="1"/>
            <a:r>
              <a:rPr lang="en-US" altLang="en-US" sz="2000" b="1">
                <a:solidFill>
                  <a:schemeClr val="bg1"/>
                </a:solidFill>
              </a:rPr>
              <a:t>48%</a:t>
            </a:r>
          </a:p>
        </p:txBody>
      </p:sp>
      <p:sp>
        <p:nvSpPr>
          <p:cNvPr id="22538" name="TextBox 54"/>
          <p:cNvSpPr txBox="1">
            <a:spLocks noChangeArrowheads="1"/>
          </p:cNvSpPr>
          <p:nvPr/>
        </p:nvSpPr>
        <p:spPr bwMode="auto">
          <a:xfrm>
            <a:off x="4632325" y="3771900"/>
            <a:ext cx="1368425" cy="1016000"/>
          </a:xfrm>
          <a:prstGeom prst="rect">
            <a:avLst/>
          </a:prstGeom>
          <a:noFill/>
          <a:ln w="9525">
            <a:noFill/>
            <a:miter lim="800000"/>
            <a:headEnd/>
            <a:tailEnd/>
          </a:ln>
        </p:spPr>
        <p:txBody>
          <a:bodyPr>
            <a:spAutoFit/>
          </a:bodyPr>
          <a:lstStyle/>
          <a:p>
            <a:pPr algn="ctr" eaLnBrk="1" hangingPunct="1"/>
            <a:r>
              <a:rPr lang="en-US" altLang="en-US" sz="2000" b="1"/>
              <a:t>Kigali</a:t>
            </a:r>
          </a:p>
          <a:p>
            <a:pPr algn="ctr" eaLnBrk="1" hangingPunct="1"/>
            <a:r>
              <a:rPr lang="en-US" altLang="en-US" sz="2000" b="1"/>
              <a:t>50%</a:t>
            </a:r>
            <a:br>
              <a:rPr lang="en-US" altLang="en-US" sz="2000" b="1"/>
            </a:br>
            <a:endParaRPr lang="en-US" altLang="en-US" sz="2000" b="1"/>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altLang="en-US" sz="4200" smtClean="0"/>
              <a:t>Trends in Use of Contraception</a:t>
            </a:r>
          </a:p>
        </p:txBody>
      </p:sp>
      <p:graphicFrame>
        <p:nvGraphicFramePr>
          <p:cNvPr id="23555" name="Content Placeholder 10"/>
          <p:cNvGraphicFramePr>
            <a:graphicFrameLocks noGrp="1"/>
          </p:cNvGraphicFramePr>
          <p:nvPr>
            <p:ph idx="1"/>
          </p:nvPr>
        </p:nvGraphicFramePr>
        <p:xfrm>
          <a:off x="436563" y="1458913"/>
          <a:ext cx="8343900" cy="5449887"/>
        </p:xfrm>
        <a:graphic>
          <a:graphicData uri="http://schemas.openxmlformats.org/presentationml/2006/ole">
            <p:oleObj spid="_x0000_s23555" name="Chart" r:id="rId4" imgW="8352244" imgH="5456393" progId="Excel.Chart.8">
              <p:embed/>
            </p:oleObj>
          </a:graphicData>
        </a:graphic>
      </p:graphicFrame>
      <p:sp>
        <p:nvSpPr>
          <p:cNvPr id="23556"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altLang="en-US" i="1"/>
              <a:t>Percent of currently married women age 15-49</a:t>
            </a:r>
          </a:p>
        </p:txBody>
      </p:sp>
      <p:sp>
        <p:nvSpPr>
          <p:cNvPr id="23557" name="TextBox 2"/>
          <p:cNvSpPr txBox="1">
            <a:spLocks noChangeArrowheads="1"/>
          </p:cNvSpPr>
          <p:nvPr/>
        </p:nvSpPr>
        <p:spPr bwMode="auto">
          <a:xfrm>
            <a:off x="3336925" y="3533775"/>
            <a:ext cx="1543050" cy="368300"/>
          </a:xfrm>
          <a:prstGeom prst="rect">
            <a:avLst/>
          </a:prstGeom>
          <a:noFill/>
          <a:ln w="9525">
            <a:noFill/>
            <a:miter lim="800000"/>
            <a:headEnd/>
            <a:tailEnd/>
          </a:ln>
        </p:spPr>
        <p:txBody>
          <a:bodyPr>
            <a:spAutoFit/>
          </a:bodyPr>
          <a:lstStyle/>
          <a:p>
            <a:pPr eaLnBrk="1" hangingPunct="1"/>
            <a:r>
              <a:rPr lang="en-US" altLang="en-US" b="1">
                <a:solidFill>
                  <a:schemeClr val="tx2"/>
                </a:solidFill>
              </a:rPr>
              <a:t>Any method</a:t>
            </a:r>
          </a:p>
        </p:txBody>
      </p:sp>
      <p:sp>
        <p:nvSpPr>
          <p:cNvPr id="6" name="TextBox 5"/>
          <p:cNvSpPr txBox="1"/>
          <p:nvPr/>
        </p:nvSpPr>
        <p:spPr>
          <a:xfrm>
            <a:off x="4776788" y="4722813"/>
            <a:ext cx="2270125" cy="369887"/>
          </a:xfrm>
          <a:prstGeom prst="rect">
            <a:avLst/>
          </a:prstGeom>
          <a:noFill/>
        </p:spPr>
        <p:txBody>
          <a:bodyPr>
            <a:spAutoFit/>
          </a:bodyPr>
          <a:lstStyle/>
          <a:p>
            <a:pPr algn="ctr" eaLnBrk="1" fontAlgn="auto" hangingPunct="1">
              <a:spcBef>
                <a:spcPts val="0"/>
              </a:spcBef>
              <a:spcAft>
                <a:spcPts val="0"/>
              </a:spcAft>
              <a:defRPr/>
            </a:pPr>
            <a:r>
              <a:rPr lang="en-US" b="1" dirty="0">
                <a:solidFill>
                  <a:schemeClr val="accent3"/>
                </a:solidFill>
                <a:latin typeface="+mn-lt"/>
              </a:rPr>
              <a:t>Any modern method</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altLang="en-US" sz="4200" smtClean="0"/>
              <a:t>Unmet Need</a:t>
            </a:r>
          </a:p>
        </p:txBody>
      </p:sp>
      <p:sp>
        <p:nvSpPr>
          <p:cNvPr id="5" name="Rectangle 2"/>
          <p:cNvSpPr txBox="1">
            <a:spLocks noChangeArrowheads="1"/>
          </p:cNvSpPr>
          <p:nvPr/>
        </p:nvSpPr>
        <p:spPr>
          <a:xfrm>
            <a:off x="0" y="1066800"/>
            <a:ext cx="9144000" cy="5883275"/>
          </a:xfrm>
          <a:prstGeom prst="rect">
            <a:avLst/>
          </a:prstGeom>
          <a:noFill/>
        </p:spPr>
        <p:txBody>
          <a:bodyPr anchor="ctr"/>
          <a:lstStyle/>
          <a:p>
            <a:pPr algn="ctr" eaLnBrk="1" fontAlgn="auto" hangingPunct="1">
              <a:spcAft>
                <a:spcPts val="0"/>
              </a:spcAft>
              <a:defRPr/>
            </a:pPr>
            <a:r>
              <a:rPr lang="en-US" sz="3600" dirty="0">
                <a:latin typeface="+mn-lt"/>
                <a:ea typeface="+mj-ea"/>
                <a:cs typeface="+mj-cs"/>
              </a:rPr>
              <a:t>Women are considered as having an unmet need for family planning if they are fecund and wish</a:t>
            </a:r>
            <a:r>
              <a:rPr lang="en-US" sz="3600" dirty="0">
                <a:effectLst>
                  <a:outerShdw blurRad="38100" dist="38100" dir="2700000" algn="tl">
                    <a:srgbClr val="000000"/>
                  </a:outerShdw>
                </a:effectLst>
                <a:latin typeface="+mn-lt"/>
                <a:ea typeface="+mj-ea"/>
                <a:cs typeface="+mj-cs"/>
              </a:rPr>
              <a:t>:  </a:t>
            </a:r>
            <a:r>
              <a:rPr lang="en-US" sz="3600" dirty="0">
                <a:solidFill>
                  <a:schemeClr val="tx2"/>
                </a:solidFill>
                <a:effectLst>
                  <a:outerShdw blurRad="38100" dist="38100" dir="2700000" algn="tl">
                    <a:srgbClr val="000000"/>
                  </a:outerShdw>
                </a:effectLst>
                <a:latin typeface="+mn-lt"/>
                <a:ea typeface="+mj-ea"/>
                <a:cs typeface="+mj-cs"/>
              </a:rPr>
              <a:t>to space their next birth OR to limit childbearing altogether BUT are not using contraception</a:t>
            </a:r>
            <a:endParaRPr lang="en-US" sz="3600" dirty="0">
              <a:solidFill>
                <a:schemeClr val="accent1"/>
              </a:solidFill>
              <a:latin typeface="+mn-lt"/>
            </a:endParaRPr>
          </a:p>
          <a:p>
            <a:pPr algn="ctr" eaLnBrk="1" fontAlgn="auto" hangingPunct="1">
              <a:spcBef>
                <a:spcPts val="0"/>
              </a:spcBef>
              <a:spcAft>
                <a:spcPts val="0"/>
              </a:spcAft>
              <a:buClr>
                <a:schemeClr val="tx1"/>
              </a:buClr>
              <a:defRPr/>
            </a:pPr>
            <a:endParaRPr lang="en-US" sz="3600" b="1" dirty="0">
              <a:solidFill>
                <a:schemeClr val="accent1"/>
              </a:solidFill>
              <a:latin typeface="+mn-lt"/>
            </a:endParaRPr>
          </a:p>
          <a:p>
            <a:pPr algn="ctr" eaLnBrk="1" fontAlgn="auto" hangingPunct="1">
              <a:spcBef>
                <a:spcPts val="0"/>
              </a:spcBef>
              <a:spcAft>
                <a:spcPts val="0"/>
              </a:spcAft>
              <a:buClr>
                <a:schemeClr val="tx1"/>
              </a:buClr>
              <a:defRPr/>
            </a:pPr>
            <a:r>
              <a:rPr lang="en-US" sz="3600" b="1" dirty="0">
                <a:solidFill>
                  <a:schemeClr val="accent1"/>
                </a:solidFill>
                <a:latin typeface="+mn-lt"/>
              </a:rPr>
              <a:t>19%</a:t>
            </a:r>
            <a:r>
              <a:rPr lang="en-US" sz="3600" b="1" dirty="0">
                <a:solidFill>
                  <a:schemeClr val="accent5"/>
                </a:solidFill>
                <a:latin typeface="+mn-lt"/>
              </a:rPr>
              <a:t> </a:t>
            </a:r>
            <a:r>
              <a:rPr lang="en-US" sz="3600" dirty="0">
                <a:latin typeface="+mn-lt"/>
              </a:rPr>
              <a:t>of currently married women have an </a:t>
            </a:r>
            <a:br>
              <a:rPr lang="en-US" sz="3600" dirty="0">
                <a:latin typeface="+mn-lt"/>
              </a:rPr>
            </a:br>
            <a:r>
              <a:rPr lang="en-US" sz="3600" b="1" dirty="0">
                <a:solidFill>
                  <a:schemeClr val="accent1"/>
                </a:solidFill>
                <a:latin typeface="+mn-lt"/>
              </a:rPr>
              <a:t>unmet need for family planning</a:t>
            </a:r>
            <a:r>
              <a:rPr lang="en-US" sz="3600" dirty="0">
                <a:latin typeface="+mn-lt"/>
              </a:rPr>
              <a:t>:</a:t>
            </a:r>
          </a:p>
          <a:p>
            <a:pPr algn="ctr" eaLnBrk="1" fontAlgn="auto" hangingPunct="1">
              <a:spcBef>
                <a:spcPts val="0"/>
              </a:spcBef>
              <a:spcAft>
                <a:spcPts val="0"/>
              </a:spcAft>
              <a:buClr>
                <a:schemeClr val="tx1"/>
              </a:buClr>
              <a:defRPr/>
            </a:pPr>
            <a:r>
              <a:rPr lang="en-US" sz="3600" b="1" dirty="0">
                <a:solidFill>
                  <a:schemeClr val="accent1"/>
                </a:solidFill>
                <a:latin typeface="+mn-lt"/>
              </a:rPr>
              <a:t>11% for spacing</a:t>
            </a:r>
            <a:endParaRPr lang="en-US" sz="3600" dirty="0">
              <a:solidFill>
                <a:schemeClr val="accent1"/>
              </a:solidFill>
              <a:latin typeface="+mn-lt"/>
            </a:endParaRPr>
          </a:p>
          <a:p>
            <a:pPr algn="ctr" eaLnBrk="1" fontAlgn="auto" hangingPunct="1">
              <a:spcBef>
                <a:spcPts val="0"/>
              </a:spcBef>
              <a:spcAft>
                <a:spcPts val="0"/>
              </a:spcAft>
              <a:buClr>
                <a:schemeClr val="tx1"/>
              </a:buClr>
              <a:defRPr/>
            </a:pPr>
            <a:r>
              <a:rPr lang="en-US" sz="3600" b="1" dirty="0">
                <a:solidFill>
                  <a:schemeClr val="accent1"/>
                </a:solidFill>
                <a:latin typeface="+mn-lt"/>
              </a:rPr>
              <a:t>8% for limiting</a:t>
            </a:r>
            <a:endParaRPr lang="en-US" sz="3600" dirty="0">
              <a:solidFill>
                <a:schemeClr val="accent1"/>
              </a:solidFill>
              <a:latin typeface="+mn-lt"/>
            </a:endParaRPr>
          </a:p>
          <a:p>
            <a:pPr algn="ctr" eaLnBrk="1" fontAlgn="auto" hangingPunct="1">
              <a:spcAft>
                <a:spcPts val="0"/>
              </a:spcAft>
              <a:defRPr/>
            </a:pPr>
            <a:endParaRPr lang="en-US" sz="3600" b="1" dirty="0">
              <a:solidFill>
                <a:schemeClr val="tx2"/>
              </a:solidFill>
              <a:effectLst>
                <a:outerShdw blurRad="38100" dist="38100" dir="2700000" algn="tl">
                  <a:srgbClr val="000000"/>
                </a:outerShdw>
              </a:effectLst>
              <a:latin typeface="+mn-lt"/>
              <a:ea typeface="+mj-ea"/>
              <a:cs typeface="+mj-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altLang="en-US" sz="4200" smtClean="0"/>
              <a:t>Demand for Family Planning</a:t>
            </a:r>
          </a:p>
        </p:txBody>
      </p:sp>
      <p:graphicFrame>
        <p:nvGraphicFramePr>
          <p:cNvPr id="25603" name="Content Placeholder 10"/>
          <p:cNvGraphicFramePr>
            <a:graphicFrameLocks noGrp="1"/>
          </p:cNvGraphicFramePr>
          <p:nvPr>
            <p:ph idx="1"/>
          </p:nvPr>
        </p:nvGraphicFramePr>
        <p:xfrm>
          <a:off x="-50800" y="1447800"/>
          <a:ext cx="9245600" cy="5461000"/>
        </p:xfrm>
        <a:graphic>
          <a:graphicData uri="http://schemas.openxmlformats.org/presentationml/2006/ole">
            <p:oleObj spid="_x0000_s25603" name="Chart" r:id="rId4" imgW="9254530" imgH="5468586" progId="Excel.Chart.8">
              <p:embed/>
            </p:oleObj>
          </a:graphicData>
        </a:graphic>
      </p:graphicFrame>
      <p:sp>
        <p:nvSpPr>
          <p:cNvPr id="25604" name="TextBox 3"/>
          <p:cNvSpPr txBox="1">
            <a:spLocks noChangeArrowheads="1"/>
          </p:cNvSpPr>
          <p:nvPr/>
        </p:nvSpPr>
        <p:spPr bwMode="auto">
          <a:xfrm>
            <a:off x="0" y="1128713"/>
            <a:ext cx="9144000" cy="369887"/>
          </a:xfrm>
          <a:prstGeom prst="rect">
            <a:avLst/>
          </a:prstGeom>
          <a:noFill/>
          <a:ln w="9525">
            <a:noFill/>
            <a:miter lim="800000"/>
            <a:headEnd/>
            <a:tailEnd/>
          </a:ln>
        </p:spPr>
        <p:txBody>
          <a:bodyPr>
            <a:spAutoFit/>
          </a:bodyPr>
          <a:lstStyle/>
          <a:p>
            <a:pPr algn="ctr" eaLnBrk="1" hangingPunct="1"/>
            <a:r>
              <a:rPr lang="en-US" altLang="en-US" i="1"/>
              <a:t>Percent of currently married women age 15-49</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US" altLang="en-US" sz="4000" smtClean="0"/>
              <a:t>Trends in Unmet Need for Family Planning</a:t>
            </a:r>
          </a:p>
        </p:txBody>
      </p:sp>
      <p:graphicFrame>
        <p:nvGraphicFramePr>
          <p:cNvPr id="26627" name="Content Placeholder 10"/>
          <p:cNvGraphicFramePr>
            <a:graphicFrameLocks noGrp="1"/>
          </p:cNvGraphicFramePr>
          <p:nvPr>
            <p:ph idx="1"/>
          </p:nvPr>
        </p:nvGraphicFramePr>
        <p:xfrm>
          <a:off x="436563" y="1570038"/>
          <a:ext cx="8320087" cy="5338762"/>
        </p:xfrm>
        <a:graphic>
          <a:graphicData uri="http://schemas.openxmlformats.org/presentationml/2006/ole">
            <p:oleObj spid="_x0000_s26627" name="Chart" r:id="rId4" imgW="8327858" imgH="5346655" progId="Excel.Chart.8">
              <p:embed/>
            </p:oleObj>
          </a:graphicData>
        </a:graphic>
      </p:graphicFrame>
      <p:sp>
        <p:nvSpPr>
          <p:cNvPr id="26628"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altLang="en-US" i="1"/>
              <a:t>Percent of currently married women age 15-49</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0" y="269875"/>
            <a:ext cx="9144000" cy="769938"/>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Maternal Health</a:t>
            </a:r>
          </a:p>
        </p:txBody>
      </p:sp>
      <p:sp>
        <p:nvSpPr>
          <p:cNvPr id="27651" name="TextBox 4"/>
          <p:cNvSpPr txBox="1">
            <a:spLocks noChangeArrowheads="1"/>
          </p:cNvSpPr>
          <p:nvPr/>
        </p:nvSpPr>
        <p:spPr bwMode="auto">
          <a:xfrm>
            <a:off x="7424738" y="792163"/>
            <a:ext cx="1719262" cy="1477962"/>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altLang="en-US" sz="4200" smtClean="0"/>
              <a:t>Antenatal Care (ANC)</a:t>
            </a:r>
          </a:p>
        </p:txBody>
      </p:sp>
      <p:sp>
        <p:nvSpPr>
          <p:cNvPr id="28675" name="Content Placeholder 2"/>
          <p:cNvSpPr>
            <a:spLocks noGrp="1"/>
          </p:cNvSpPr>
          <p:nvPr>
            <p:ph idx="1"/>
          </p:nvPr>
        </p:nvSpPr>
        <p:spPr>
          <a:xfrm>
            <a:off x="495300" y="1828800"/>
            <a:ext cx="8229600" cy="4348163"/>
          </a:xfrm>
        </p:spPr>
        <p:txBody>
          <a:bodyPr/>
          <a:lstStyle/>
          <a:p>
            <a:pPr eaLnBrk="1" hangingPunct="1">
              <a:lnSpc>
                <a:spcPct val="120000"/>
              </a:lnSpc>
              <a:spcBef>
                <a:spcPct val="0"/>
              </a:spcBef>
              <a:spcAft>
                <a:spcPts val="600"/>
              </a:spcAft>
              <a:buClr>
                <a:schemeClr val="tx1"/>
              </a:buClr>
            </a:pPr>
            <a:r>
              <a:rPr lang="en-GB" altLang="en-US" b="1" smtClean="0">
                <a:solidFill>
                  <a:schemeClr val="accent1"/>
                </a:solidFill>
              </a:rPr>
              <a:t>99% </a:t>
            </a:r>
            <a:r>
              <a:rPr lang="en-GB" altLang="en-US" smtClean="0"/>
              <a:t>of women received </a:t>
            </a:r>
            <a:r>
              <a:rPr lang="en-GB" altLang="en-US" b="1" smtClean="0">
                <a:solidFill>
                  <a:schemeClr val="accent1"/>
                </a:solidFill>
              </a:rPr>
              <a:t>ANC from a skilled provider</a:t>
            </a:r>
            <a:r>
              <a:rPr lang="en-GB" altLang="en-US" smtClean="0"/>
              <a:t> (doctor, nurse, medical assistant, and midwife). </a:t>
            </a:r>
          </a:p>
          <a:p>
            <a:pPr eaLnBrk="1" hangingPunct="1">
              <a:lnSpc>
                <a:spcPct val="120000"/>
              </a:lnSpc>
              <a:spcBef>
                <a:spcPct val="0"/>
              </a:spcBef>
              <a:spcAft>
                <a:spcPts val="600"/>
              </a:spcAft>
              <a:buClr>
                <a:schemeClr val="tx1"/>
              </a:buClr>
            </a:pPr>
            <a:r>
              <a:rPr lang="en-GB" altLang="en-US" b="1" smtClean="0">
                <a:solidFill>
                  <a:schemeClr val="accent1"/>
                </a:solidFill>
              </a:rPr>
              <a:t>56%</a:t>
            </a:r>
            <a:r>
              <a:rPr lang="en-GB" altLang="en-US" smtClean="0">
                <a:solidFill>
                  <a:schemeClr val="accent1"/>
                </a:solidFill>
              </a:rPr>
              <a:t> </a:t>
            </a:r>
            <a:r>
              <a:rPr lang="en-GB" altLang="en-US" smtClean="0"/>
              <a:t>of women went to their first ANC visit during the 1</a:t>
            </a:r>
            <a:r>
              <a:rPr lang="en-GB" altLang="en-US" baseline="30000" smtClean="0"/>
              <a:t>st</a:t>
            </a:r>
            <a:r>
              <a:rPr lang="en-GB" altLang="en-US" smtClean="0"/>
              <a:t> trimester of pregnancy, as recommended.</a:t>
            </a:r>
          </a:p>
          <a:p>
            <a:pPr eaLnBrk="1" hangingPunct="1">
              <a:lnSpc>
                <a:spcPct val="120000"/>
              </a:lnSpc>
              <a:spcBef>
                <a:spcPct val="0"/>
              </a:spcBef>
              <a:spcAft>
                <a:spcPts val="600"/>
              </a:spcAft>
              <a:buClr>
                <a:schemeClr val="tx1"/>
              </a:buClr>
            </a:pPr>
            <a:r>
              <a:rPr lang="en-GB" altLang="en-US" b="1" smtClean="0">
                <a:solidFill>
                  <a:schemeClr val="accent1"/>
                </a:solidFill>
              </a:rPr>
              <a:t>44% </a:t>
            </a:r>
            <a:r>
              <a:rPr lang="en-GB" altLang="en-US" smtClean="0"/>
              <a:t>of women had 4 or more ANC visits.</a:t>
            </a:r>
            <a:endParaRPr lang="en-GB" altLang="en-US" b="1"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altLang="en-US" sz="4200" smtClean="0"/>
              <a:t>Place of Delivery</a:t>
            </a:r>
            <a:endParaRPr lang="en-US" altLang="en-US" sz="4200" smtClean="0">
              <a:solidFill>
                <a:srgbClr val="FF0000"/>
              </a:solidFill>
            </a:endParaRPr>
          </a:p>
        </p:txBody>
      </p:sp>
      <p:graphicFrame>
        <p:nvGraphicFramePr>
          <p:cNvPr id="29699" name="Content Placeholder 10"/>
          <p:cNvGraphicFramePr>
            <a:graphicFrameLocks noGrp="1"/>
          </p:cNvGraphicFramePr>
          <p:nvPr>
            <p:ph idx="1"/>
          </p:nvPr>
        </p:nvGraphicFramePr>
        <p:xfrm>
          <a:off x="419100" y="1517650"/>
          <a:ext cx="8775700" cy="5391150"/>
        </p:xfrm>
        <a:graphic>
          <a:graphicData uri="http://schemas.openxmlformats.org/presentationml/2006/ole">
            <p:oleObj spid="_x0000_s29699" name="Chart" r:id="rId4" imgW="8785097" imgH="5401524" progId="Excel.Chart.8">
              <p:embed/>
            </p:oleObj>
          </a:graphicData>
        </a:graphic>
      </p:graphicFrame>
      <p:sp>
        <p:nvSpPr>
          <p:cNvPr id="29700" name="TextBox 11"/>
          <p:cNvSpPr txBox="1">
            <a:spLocks noChangeArrowheads="1"/>
          </p:cNvSpPr>
          <p:nvPr/>
        </p:nvSpPr>
        <p:spPr bwMode="auto">
          <a:xfrm>
            <a:off x="0" y="1187450"/>
            <a:ext cx="9144000" cy="381000"/>
          </a:xfrm>
          <a:prstGeom prst="rect">
            <a:avLst/>
          </a:prstGeom>
          <a:noFill/>
          <a:ln w="9525">
            <a:noFill/>
            <a:miter lim="800000"/>
            <a:headEnd/>
            <a:tailEnd/>
          </a:ln>
        </p:spPr>
        <p:txBody>
          <a:bodyPr>
            <a:spAutoFit/>
          </a:bodyPr>
          <a:lstStyle/>
          <a:p>
            <a:pPr algn="ctr" eaLnBrk="1" hangingPunct="1"/>
            <a:r>
              <a:rPr lang="en-US" altLang="en-US" i="1"/>
              <a:t>Percent distribution of live births in the 5-year period before the survey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en-US" sz="4000" smtClean="0"/>
              <a:t>Delivery in a Health Facility by Province</a:t>
            </a:r>
            <a:endParaRPr lang="en-US" altLang="en-US" sz="4200" smtClean="0"/>
          </a:p>
        </p:txBody>
      </p:sp>
      <p:sp>
        <p:nvSpPr>
          <p:cNvPr id="30723" name="TextBox 50"/>
          <p:cNvSpPr txBox="1">
            <a:spLocks noChangeArrowheads="1"/>
          </p:cNvSpPr>
          <p:nvPr/>
        </p:nvSpPr>
        <p:spPr bwMode="auto">
          <a:xfrm>
            <a:off x="287338" y="1573213"/>
            <a:ext cx="1712912" cy="954087"/>
          </a:xfrm>
          <a:prstGeom prst="rect">
            <a:avLst/>
          </a:prstGeom>
          <a:noFill/>
          <a:ln w="9525">
            <a:noFill/>
            <a:miter lim="800000"/>
            <a:headEnd/>
            <a:tailEnd/>
          </a:ln>
        </p:spPr>
        <p:txBody>
          <a:bodyPr>
            <a:spAutoFit/>
          </a:bodyPr>
          <a:lstStyle/>
          <a:p>
            <a:pPr algn="ctr" eaLnBrk="1" hangingPunct="1"/>
            <a:r>
              <a:rPr lang="en-US" altLang="en-US" sz="2800" b="1">
                <a:latin typeface="Calibri (Headings)"/>
              </a:rPr>
              <a:t>Rwanda </a:t>
            </a:r>
          </a:p>
          <a:p>
            <a:pPr algn="ctr" eaLnBrk="1" hangingPunct="1"/>
            <a:r>
              <a:rPr lang="en-US" altLang="en-US" sz="2800" b="1">
                <a:latin typeface="Calibri (Headings)"/>
              </a:rPr>
              <a:t>91%</a:t>
            </a:r>
          </a:p>
        </p:txBody>
      </p:sp>
      <p:sp>
        <p:nvSpPr>
          <p:cNvPr id="30724" name="Text Box 34"/>
          <p:cNvSpPr txBox="1">
            <a:spLocks noChangeArrowheads="1"/>
          </p:cNvSpPr>
          <p:nvPr/>
        </p:nvSpPr>
        <p:spPr bwMode="auto">
          <a:xfrm>
            <a:off x="0" y="860425"/>
            <a:ext cx="9144000" cy="369888"/>
          </a:xfrm>
          <a:prstGeom prst="rect">
            <a:avLst/>
          </a:prstGeom>
          <a:noFill/>
          <a:ln w="9525">
            <a:noFill/>
            <a:miter lim="800000"/>
            <a:headEnd/>
            <a:tailEnd/>
          </a:ln>
          <a:effectLst/>
        </p:spPr>
        <p:txBody>
          <a:bodyPr>
            <a:spAutoFit/>
          </a:bodyPr>
          <a:lstStyle/>
          <a:p>
            <a:pPr algn="ctr" eaLnBrk="1" hangingPunct="1"/>
            <a:r>
              <a:rPr lang="en-US" altLang="en-US" i="1"/>
              <a:t>Percent of live births in the 5-year period before the survey delivered in a health facility</a:t>
            </a:r>
          </a:p>
        </p:txBody>
      </p:sp>
      <p:grpSp>
        <p:nvGrpSpPr>
          <p:cNvPr id="30725" name="Group 33"/>
          <p:cNvGrpSpPr>
            <a:grpSpLocks noChangeAspect="1"/>
          </p:cNvGrpSpPr>
          <p:nvPr/>
        </p:nvGrpSpPr>
        <p:grpSpPr bwMode="auto">
          <a:xfrm>
            <a:off x="519113" y="1071563"/>
            <a:ext cx="7862887" cy="5965825"/>
            <a:chOff x="410" y="562"/>
            <a:chExt cx="4953" cy="3758"/>
          </a:xfrm>
        </p:grpSpPr>
        <p:sp>
          <p:nvSpPr>
            <p:cNvPr id="30731"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36"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tx2">
                <a:lumMod val="20000"/>
                <a:lumOff val="80000"/>
              </a:schemeClr>
            </a:solidFill>
            <a:ln w="9525">
              <a:solidFill>
                <a:srgbClr val="000000"/>
              </a:solidFill>
              <a:round/>
              <a:headEnd/>
              <a:tailEnd/>
            </a:ln>
          </p:spPr>
          <p:txBody>
            <a:bodyPr/>
            <a:lstStyle/>
            <a:p>
              <a:pPr eaLnBrk="1" fontAlgn="auto" hangingPunct="1">
                <a:spcBef>
                  <a:spcPts val="0"/>
                </a:spcBef>
                <a:spcAft>
                  <a:spcPts val="0"/>
                </a:spcAft>
                <a:defRPr/>
              </a:pPr>
              <a:endParaRPr lang="en-US">
                <a:latin typeface="+mn-lt"/>
              </a:endParaRPr>
            </a:p>
          </p:txBody>
        </p:sp>
        <p:sp>
          <p:nvSpPr>
            <p:cNvPr id="30733"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0734"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solidFill>
            <a:ln w="9525">
              <a:solidFill>
                <a:schemeClr val="bg1"/>
              </a:solidFill>
              <a:round/>
              <a:headEnd/>
              <a:tailEnd/>
            </a:ln>
          </p:spPr>
          <p:txBody>
            <a:bodyPr/>
            <a:lstStyle/>
            <a:p>
              <a:endParaRPr lang="en-US"/>
            </a:p>
          </p:txBody>
        </p:sp>
        <p:sp>
          <p:nvSpPr>
            <p:cNvPr id="30735"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30736"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30737"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bg2"/>
            </a:solidFill>
            <a:ln w="9525">
              <a:solidFill>
                <a:schemeClr val="bg1"/>
              </a:solidFill>
              <a:round/>
              <a:headEnd/>
              <a:tailEnd/>
            </a:ln>
          </p:spPr>
          <p:txBody>
            <a:bodyPr/>
            <a:lstStyle/>
            <a:p>
              <a:endParaRPr lang="en-US"/>
            </a:p>
          </p:txBody>
        </p:sp>
        <p:sp>
          <p:nvSpPr>
            <p:cNvPr id="30738"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30739"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accent1"/>
            </a:solidFill>
            <a:ln w="9525">
              <a:solidFill>
                <a:schemeClr val="bg1"/>
              </a:solidFill>
              <a:round/>
              <a:headEnd/>
              <a:tailEnd/>
            </a:ln>
          </p:spPr>
          <p:txBody>
            <a:bodyPr/>
            <a:lstStyle/>
            <a:p>
              <a:endParaRPr lang="en-US"/>
            </a:p>
          </p:txBody>
        </p:sp>
        <p:sp>
          <p:nvSpPr>
            <p:cNvPr id="30740"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30741"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0743"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30744"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30726" name="TextBox 48"/>
          <p:cNvSpPr txBox="1">
            <a:spLocks noChangeArrowheads="1"/>
          </p:cNvSpPr>
          <p:nvPr/>
        </p:nvSpPr>
        <p:spPr bwMode="auto">
          <a:xfrm>
            <a:off x="5699125" y="3511550"/>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East</a:t>
            </a:r>
          </a:p>
          <a:p>
            <a:pPr algn="ctr" eaLnBrk="1" hangingPunct="1"/>
            <a:r>
              <a:rPr lang="en-US" altLang="en-US" sz="2000" b="1">
                <a:solidFill>
                  <a:schemeClr val="bg1"/>
                </a:solidFill>
              </a:rPr>
              <a:t>89%</a:t>
            </a:r>
          </a:p>
        </p:txBody>
      </p:sp>
      <p:sp>
        <p:nvSpPr>
          <p:cNvPr id="30727" name="TextBox 49"/>
          <p:cNvSpPr txBox="1">
            <a:spLocks noChangeArrowheads="1"/>
          </p:cNvSpPr>
          <p:nvPr/>
        </p:nvSpPr>
        <p:spPr bwMode="auto">
          <a:xfrm>
            <a:off x="3886200" y="2849563"/>
            <a:ext cx="1368425" cy="708025"/>
          </a:xfrm>
          <a:prstGeom prst="rect">
            <a:avLst/>
          </a:prstGeom>
          <a:noFill/>
          <a:ln w="9525">
            <a:noFill/>
            <a:miter lim="800000"/>
            <a:headEnd/>
            <a:tailEnd/>
          </a:ln>
        </p:spPr>
        <p:txBody>
          <a:bodyPr>
            <a:spAutoFit/>
          </a:bodyPr>
          <a:lstStyle/>
          <a:p>
            <a:pPr algn="ctr" eaLnBrk="1" hangingPunct="1"/>
            <a:r>
              <a:rPr lang="en-US" altLang="en-US" sz="2000" b="1"/>
              <a:t>North</a:t>
            </a:r>
          </a:p>
          <a:p>
            <a:pPr algn="ctr" eaLnBrk="1" hangingPunct="1"/>
            <a:r>
              <a:rPr lang="en-US" altLang="en-US" sz="2000" b="1"/>
              <a:t>92%</a:t>
            </a:r>
          </a:p>
        </p:txBody>
      </p:sp>
      <p:sp>
        <p:nvSpPr>
          <p:cNvPr id="30728" name="TextBox 51"/>
          <p:cNvSpPr txBox="1">
            <a:spLocks noChangeArrowheads="1"/>
          </p:cNvSpPr>
          <p:nvPr/>
        </p:nvSpPr>
        <p:spPr bwMode="auto">
          <a:xfrm>
            <a:off x="2293938" y="3724275"/>
            <a:ext cx="1368425" cy="708025"/>
          </a:xfrm>
          <a:prstGeom prst="rect">
            <a:avLst/>
          </a:prstGeom>
          <a:noFill/>
          <a:ln w="9525">
            <a:noFill/>
            <a:miter lim="800000"/>
            <a:headEnd/>
            <a:tailEnd/>
          </a:ln>
        </p:spPr>
        <p:txBody>
          <a:bodyPr>
            <a:spAutoFit/>
          </a:bodyPr>
          <a:lstStyle/>
          <a:p>
            <a:pPr algn="ctr" eaLnBrk="1" hangingPunct="1"/>
            <a:r>
              <a:rPr lang="en-US" altLang="en-US" sz="2000" b="1"/>
              <a:t>West</a:t>
            </a:r>
          </a:p>
          <a:p>
            <a:pPr algn="ctr" eaLnBrk="1" hangingPunct="1"/>
            <a:r>
              <a:rPr lang="en-US" altLang="en-US" sz="2000" b="1"/>
              <a:t>91%</a:t>
            </a:r>
          </a:p>
        </p:txBody>
      </p:sp>
      <p:sp>
        <p:nvSpPr>
          <p:cNvPr id="30729" name="TextBox 53"/>
          <p:cNvSpPr txBox="1">
            <a:spLocks noChangeArrowheads="1"/>
          </p:cNvSpPr>
          <p:nvPr/>
        </p:nvSpPr>
        <p:spPr bwMode="auto">
          <a:xfrm>
            <a:off x="3111500" y="5259388"/>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South</a:t>
            </a:r>
          </a:p>
          <a:p>
            <a:pPr algn="ctr" eaLnBrk="1" hangingPunct="1"/>
            <a:r>
              <a:rPr lang="en-US" altLang="en-US" sz="2000" b="1">
                <a:solidFill>
                  <a:schemeClr val="bg1"/>
                </a:solidFill>
              </a:rPr>
              <a:t>90%</a:t>
            </a:r>
          </a:p>
        </p:txBody>
      </p:sp>
      <p:sp>
        <p:nvSpPr>
          <p:cNvPr id="30730" name="TextBox 54"/>
          <p:cNvSpPr txBox="1">
            <a:spLocks noChangeArrowheads="1"/>
          </p:cNvSpPr>
          <p:nvPr/>
        </p:nvSpPr>
        <p:spPr bwMode="auto">
          <a:xfrm>
            <a:off x="4535488" y="3711575"/>
            <a:ext cx="1368425" cy="1016000"/>
          </a:xfrm>
          <a:prstGeom prst="rect">
            <a:avLst/>
          </a:prstGeom>
          <a:noFill/>
          <a:ln w="9525">
            <a:noFill/>
            <a:miter lim="800000"/>
            <a:headEnd/>
            <a:tailEnd/>
          </a:ln>
        </p:spPr>
        <p:txBody>
          <a:bodyPr>
            <a:spAutoFit/>
          </a:bodyPr>
          <a:lstStyle/>
          <a:p>
            <a:pPr algn="ctr" eaLnBrk="1" hangingPunct="1"/>
            <a:r>
              <a:rPr lang="en-US" altLang="en-US" sz="2000" b="1"/>
              <a:t>Kigali</a:t>
            </a:r>
          </a:p>
          <a:p>
            <a:pPr algn="ctr" eaLnBrk="1" hangingPunct="1"/>
            <a:r>
              <a:rPr lang="en-US" altLang="en-US" sz="2000" b="1"/>
              <a:t>94%</a:t>
            </a:r>
            <a:br>
              <a:rPr lang="en-US" altLang="en-US" sz="2000" b="1"/>
            </a:br>
            <a:endParaRPr lang="en-US" altLang="en-US" sz="2000" b="1"/>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altLang="en-US" sz="4000" smtClean="0"/>
              <a:t>Assistance during Delivery by Province</a:t>
            </a:r>
            <a:endParaRPr lang="en-US" altLang="en-US" sz="4200" smtClean="0"/>
          </a:p>
        </p:txBody>
      </p:sp>
      <p:sp>
        <p:nvSpPr>
          <p:cNvPr id="31747" name="TextBox 50"/>
          <p:cNvSpPr txBox="1">
            <a:spLocks noChangeArrowheads="1"/>
          </p:cNvSpPr>
          <p:nvPr/>
        </p:nvSpPr>
        <p:spPr bwMode="auto">
          <a:xfrm>
            <a:off x="287338" y="1573213"/>
            <a:ext cx="1666875" cy="954087"/>
          </a:xfrm>
          <a:prstGeom prst="rect">
            <a:avLst/>
          </a:prstGeom>
          <a:noFill/>
          <a:ln w="9525">
            <a:noFill/>
            <a:miter lim="800000"/>
            <a:headEnd/>
            <a:tailEnd/>
          </a:ln>
        </p:spPr>
        <p:txBody>
          <a:bodyPr>
            <a:spAutoFit/>
          </a:bodyPr>
          <a:lstStyle/>
          <a:p>
            <a:pPr algn="ctr" eaLnBrk="1" hangingPunct="1"/>
            <a:r>
              <a:rPr lang="en-US" altLang="en-US" sz="2800" b="1">
                <a:latin typeface="Calibri (Headings)"/>
              </a:rPr>
              <a:t>Rwanda</a:t>
            </a:r>
          </a:p>
          <a:p>
            <a:pPr algn="ctr" eaLnBrk="1" hangingPunct="1"/>
            <a:r>
              <a:rPr lang="en-US" altLang="en-US" sz="2800" b="1">
                <a:latin typeface="Calibri (Headings)"/>
              </a:rPr>
              <a:t>91%</a:t>
            </a:r>
          </a:p>
        </p:txBody>
      </p:sp>
      <p:sp>
        <p:nvSpPr>
          <p:cNvPr id="31748" name="Text Box 34"/>
          <p:cNvSpPr txBox="1">
            <a:spLocks noChangeArrowheads="1"/>
          </p:cNvSpPr>
          <p:nvPr/>
        </p:nvSpPr>
        <p:spPr bwMode="auto">
          <a:xfrm>
            <a:off x="0" y="903288"/>
            <a:ext cx="9144000" cy="379412"/>
          </a:xfrm>
          <a:prstGeom prst="rect">
            <a:avLst/>
          </a:prstGeom>
          <a:noFill/>
          <a:ln w="9525">
            <a:noFill/>
            <a:miter lim="800000"/>
            <a:headEnd/>
            <a:tailEnd/>
          </a:ln>
          <a:effectLst/>
        </p:spPr>
        <p:txBody>
          <a:bodyPr>
            <a:spAutoFit/>
          </a:bodyPr>
          <a:lstStyle/>
          <a:p>
            <a:pPr algn="ctr" eaLnBrk="1" hangingPunct="1"/>
            <a:r>
              <a:rPr lang="en-US" altLang="en-US" i="1"/>
              <a:t>Percent of live births in the 5-year period before the survey delivered by a skilled provider</a:t>
            </a:r>
          </a:p>
        </p:txBody>
      </p:sp>
      <p:grpSp>
        <p:nvGrpSpPr>
          <p:cNvPr id="31749" name="Group 33"/>
          <p:cNvGrpSpPr>
            <a:grpSpLocks noChangeAspect="1"/>
          </p:cNvGrpSpPr>
          <p:nvPr/>
        </p:nvGrpSpPr>
        <p:grpSpPr bwMode="auto">
          <a:xfrm>
            <a:off x="523875" y="1084263"/>
            <a:ext cx="7862888" cy="5965825"/>
            <a:chOff x="410" y="562"/>
            <a:chExt cx="4953" cy="3758"/>
          </a:xfrm>
        </p:grpSpPr>
        <p:sp>
          <p:nvSpPr>
            <p:cNvPr id="31756"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31757"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31758"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1760"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31761"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41"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bg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1763"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3"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1765"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31766"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bg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1768"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31769"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31750" name="TextBox 48"/>
          <p:cNvSpPr txBox="1">
            <a:spLocks noChangeArrowheads="1"/>
          </p:cNvSpPr>
          <p:nvPr/>
        </p:nvSpPr>
        <p:spPr bwMode="auto">
          <a:xfrm>
            <a:off x="5702300" y="3524250"/>
            <a:ext cx="1368425" cy="706438"/>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East</a:t>
            </a:r>
          </a:p>
          <a:p>
            <a:pPr algn="ctr" eaLnBrk="1" hangingPunct="1"/>
            <a:r>
              <a:rPr lang="en-US" altLang="en-US" sz="2000" b="1">
                <a:solidFill>
                  <a:schemeClr val="bg1"/>
                </a:solidFill>
              </a:rPr>
              <a:t>90%</a:t>
            </a:r>
          </a:p>
        </p:txBody>
      </p:sp>
      <p:sp>
        <p:nvSpPr>
          <p:cNvPr id="31751" name="TextBox 49"/>
          <p:cNvSpPr txBox="1">
            <a:spLocks noChangeArrowheads="1"/>
          </p:cNvSpPr>
          <p:nvPr/>
        </p:nvSpPr>
        <p:spPr bwMode="auto">
          <a:xfrm>
            <a:off x="3890963" y="2862263"/>
            <a:ext cx="1368425" cy="708025"/>
          </a:xfrm>
          <a:prstGeom prst="rect">
            <a:avLst/>
          </a:prstGeom>
          <a:noFill/>
          <a:ln w="9525">
            <a:noFill/>
            <a:miter lim="800000"/>
            <a:headEnd/>
            <a:tailEnd/>
          </a:ln>
        </p:spPr>
        <p:txBody>
          <a:bodyPr>
            <a:spAutoFit/>
          </a:bodyPr>
          <a:lstStyle/>
          <a:p>
            <a:pPr algn="ctr" eaLnBrk="1" hangingPunct="1"/>
            <a:r>
              <a:rPr lang="en-US" altLang="en-US" sz="2000" b="1"/>
              <a:t>North</a:t>
            </a:r>
          </a:p>
          <a:p>
            <a:pPr algn="ctr" eaLnBrk="1" hangingPunct="1"/>
            <a:r>
              <a:rPr lang="en-US" altLang="en-US" sz="2000" b="1"/>
              <a:t>92%</a:t>
            </a:r>
          </a:p>
        </p:txBody>
      </p:sp>
      <p:sp>
        <p:nvSpPr>
          <p:cNvPr id="31752" name="TextBox 51"/>
          <p:cNvSpPr txBox="1">
            <a:spLocks noChangeArrowheads="1"/>
          </p:cNvSpPr>
          <p:nvPr/>
        </p:nvSpPr>
        <p:spPr bwMode="auto">
          <a:xfrm>
            <a:off x="2298700" y="3736975"/>
            <a:ext cx="1368425" cy="708025"/>
          </a:xfrm>
          <a:prstGeom prst="rect">
            <a:avLst/>
          </a:prstGeom>
          <a:noFill/>
          <a:ln w="9525">
            <a:noFill/>
            <a:miter lim="800000"/>
            <a:headEnd/>
            <a:tailEnd/>
          </a:ln>
        </p:spPr>
        <p:txBody>
          <a:bodyPr>
            <a:spAutoFit/>
          </a:bodyPr>
          <a:lstStyle/>
          <a:p>
            <a:pPr algn="ctr" eaLnBrk="1" hangingPunct="1"/>
            <a:r>
              <a:rPr lang="en-US" altLang="en-US" sz="2000" b="1"/>
              <a:t>West</a:t>
            </a:r>
          </a:p>
          <a:p>
            <a:pPr algn="ctr" eaLnBrk="1" hangingPunct="1"/>
            <a:r>
              <a:rPr lang="en-US" altLang="en-US" sz="2000" b="1"/>
              <a:t>91%</a:t>
            </a:r>
          </a:p>
        </p:txBody>
      </p:sp>
      <p:sp>
        <p:nvSpPr>
          <p:cNvPr id="31753" name="TextBox 53"/>
          <p:cNvSpPr txBox="1">
            <a:spLocks noChangeArrowheads="1"/>
          </p:cNvSpPr>
          <p:nvPr/>
        </p:nvSpPr>
        <p:spPr bwMode="auto">
          <a:xfrm>
            <a:off x="3116263" y="5272088"/>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South</a:t>
            </a:r>
          </a:p>
          <a:p>
            <a:pPr algn="ctr" eaLnBrk="1" hangingPunct="1"/>
            <a:r>
              <a:rPr lang="en-US" altLang="en-US" sz="2000" b="1">
                <a:solidFill>
                  <a:schemeClr val="bg1"/>
                </a:solidFill>
              </a:rPr>
              <a:t>90%</a:t>
            </a:r>
          </a:p>
        </p:txBody>
      </p:sp>
      <p:sp>
        <p:nvSpPr>
          <p:cNvPr id="31754" name="TextBox 54"/>
          <p:cNvSpPr txBox="1">
            <a:spLocks noChangeArrowheads="1"/>
          </p:cNvSpPr>
          <p:nvPr/>
        </p:nvSpPr>
        <p:spPr bwMode="auto">
          <a:xfrm>
            <a:off x="4530725" y="3725863"/>
            <a:ext cx="1368425" cy="1016000"/>
          </a:xfrm>
          <a:prstGeom prst="rect">
            <a:avLst/>
          </a:prstGeom>
          <a:noFill/>
          <a:ln w="9525">
            <a:noFill/>
            <a:miter lim="800000"/>
            <a:headEnd/>
            <a:tailEnd/>
          </a:ln>
        </p:spPr>
        <p:txBody>
          <a:bodyPr>
            <a:spAutoFit/>
          </a:bodyPr>
          <a:lstStyle/>
          <a:p>
            <a:pPr algn="ctr" eaLnBrk="1" hangingPunct="1"/>
            <a:r>
              <a:rPr lang="en-US" altLang="en-US" sz="2000" b="1"/>
              <a:t>Kigali</a:t>
            </a:r>
          </a:p>
          <a:p>
            <a:pPr algn="ctr" eaLnBrk="1" hangingPunct="1"/>
            <a:r>
              <a:rPr lang="en-US" altLang="en-US" sz="2000" b="1"/>
              <a:t>95%</a:t>
            </a:r>
            <a:br>
              <a:rPr lang="en-US" altLang="en-US" sz="2000" b="1"/>
            </a:br>
            <a:endParaRPr lang="en-US" altLang="en-US" sz="2000" b="1"/>
          </a:p>
        </p:txBody>
      </p:sp>
      <p:sp>
        <p:nvSpPr>
          <p:cNvPr id="31755" name="TextBox 24"/>
          <p:cNvSpPr txBox="1">
            <a:spLocks noChangeArrowheads="1"/>
          </p:cNvSpPr>
          <p:nvPr/>
        </p:nvSpPr>
        <p:spPr bwMode="auto">
          <a:xfrm>
            <a:off x="5060950" y="6261100"/>
            <a:ext cx="4083050" cy="584200"/>
          </a:xfrm>
          <a:prstGeom prst="rect">
            <a:avLst/>
          </a:prstGeom>
          <a:noFill/>
          <a:ln w="9525">
            <a:noFill/>
            <a:miter lim="800000"/>
            <a:headEnd/>
            <a:tailEnd/>
          </a:ln>
        </p:spPr>
        <p:txBody>
          <a:bodyPr>
            <a:spAutoFit/>
          </a:bodyPr>
          <a:lstStyle/>
          <a:p>
            <a:pPr algn="r" eaLnBrk="1" hangingPunct="1"/>
            <a:r>
              <a:rPr lang="en-US" altLang="en-US" sz="1600"/>
              <a:t>*Skilled provider includes doctor, nurse, medical assistant, and midwife.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altLang="en-US" sz="4200" smtClean="0"/>
              <a:t>Trends in Maternal Health</a:t>
            </a:r>
          </a:p>
        </p:txBody>
      </p:sp>
      <p:graphicFrame>
        <p:nvGraphicFramePr>
          <p:cNvPr id="32771" name="Content Placeholder 10"/>
          <p:cNvGraphicFramePr>
            <a:graphicFrameLocks noGrp="1"/>
          </p:cNvGraphicFramePr>
          <p:nvPr>
            <p:ph idx="1"/>
          </p:nvPr>
        </p:nvGraphicFramePr>
        <p:xfrm>
          <a:off x="-355600" y="1458913"/>
          <a:ext cx="9550400" cy="5094287"/>
        </p:xfrm>
        <a:graphic>
          <a:graphicData uri="http://schemas.openxmlformats.org/presentationml/2006/ole">
            <p:oleObj spid="_x0000_s32771" name="Chart" r:id="rId4" imgW="9559356" imgH="5096698" progId="Excel.Chart.8">
              <p:embed/>
            </p:oleObj>
          </a:graphicData>
        </a:graphic>
      </p:graphicFrame>
      <p:sp>
        <p:nvSpPr>
          <p:cNvPr id="32772"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altLang="en-US" i="1"/>
              <a:t>Percent of live births in the 5-year period before the survey</a:t>
            </a:r>
          </a:p>
        </p:txBody>
      </p:sp>
      <p:sp>
        <p:nvSpPr>
          <p:cNvPr id="5" name="TextBox 4"/>
          <p:cNvSpPr txBox="1"/>
          <p:nvPr/>
        </p:nvSpPr>
        <p:spPr>
          <a:xfrm>
            <a:off x="5995988" y="3035300"/>
            <a:ext cx="2817812" cy="369888"/>
          </a:xfrm>
          <a:prstGeom prst="rect">
            <a:avLst/>
          </a:prstGeom>
          <a:noFill/>
        </p:spPr>
        <p:txBody>
          <a:bodyPr>
            <a:spAutoFit/>
          </a:bodyPr>
          <a:lstStyle/>
          <a:p>
            <a:pPr eaLnBrk="1" fontAlgn="auto" hangingPunct="1">
              <a:spcBef>
                <a:spcPts val="0"/>
              </a:spcBef>
              <a:spcAft>
                <a:spcPts val="0"/>
              </a:spcAft>
              <a:defRPr/>
            </a:pPr>
            <a:r>
              <a:rPr lang="en-US" b="1" dirty="0">
                <a:solidFill>
                  <a:schemeClr val="accent3"/>
                </a:solidFill>
                <a:latin typeface="+mn-lt"/>
              </a:rPr>
              <a:t>Delivery in a health facility</a:t>
            </a:r>
          </a:p>
        </p:txBody>
      </p:sp>
      <p:sp>
        <p:nvSpPr>
          <p:cNvPr id="32774" name="TextBox 5"/>
          <p:cNvSpPr txBox="1">
            <a:spLocks noChangeArrowheads="1"/>
          </p:cNvSpPr>
          <p:nvPr/>
        </p:nvSpPr>
        <p:spPr bwMode="auto">
          <a:xfrm>
            <a:off x="1193800" y="3221038"/>
            <a:ext cx="2819400" cy="646112"/>
          </a:xfrm>
          <a:prstGeom prst="rect">
            <a:avLst/>
          </a:prstGeom>
          <a:noFill/>
          <a:ln w="9525">
            <a:noFill/>
            <a:miter lim="800000"/>
            <a:headEnd/>
            <a:tailEnd/>
          </a:ln>
        </p:spPr>
        <p:txBody>
          <a:bodyPr>
            <a:spAutoFit/>
          </a:bodyPr>
          <a:lstStyle/>
          <a:p>
            <a:pPr eaLnBrk="1" hangingPunct="1"/>
            <a:r>
              <a:rPr lang="en-US" altLang="en-US" b="1">
                <a:solidFill>
                  <a:schemeClr val="tx2"/>
                </a:solidFill>
              </a:rPr>
              <a:t>Delivery assisted by a skilled provider</a:t>
            </a:r>
          </a:p>
        </p:txBody>
      </p:sp>
      <p:sp>
        <p:nvSpPr>
          <p:cNvPr id="32775" name="TextBox 6"/>
          <p:cNvSpPr txBox="1">
            <a:spLocks noChangeArrowheads="1"/>
          </p:cNvSpPr>
          <p:nvPr/>
        </p:nvSpPr>
        <p:spPr bwMode="auto">
          <a:xfrm>
            <a:off x="1473200" y="2281238"/>
            <a:ext cx="2819400" cy="369887"/>
          </a:xfrm>
          <a:prstGeom prst="rect">
            <a:avLst/>
          </a:prstGeom>
          <a:noFill/>
          <a:ln w="9525">
            <a:noFill/>
            <a:miter lim="800000"/>
            <a:headEnd/>
            <a:tailEnd/>
          </a:ln>
        </p:spPr>
        <p:txBody>
          <a:bodyPr>
            <a:spAutoFit/>
          </a:bodyPr>
          <a:lstStyle/>
          <a:p>
            <a:pPr eaLnBrk="1" hangingPunct="1"/>
            <a:r>
              <a:rPr lang="en-US" altLang="en-US" b="1">
                <a:solidFill>
                  <a:srgbClr val="FF0000"/>
                </a:solidFill>
              </a:rPr>
              <a:t>ANC by a skilled provider*</a:t>
            </a:r>
          </a:p>
        </p:txBody>
      </p:sp>
      <p:sp>
        <p:nvSpPr>
          <p:cNvPr id="32776" name="TextBox 7"/>
          <p:cNvSpPr txBox="1">
            <a:spLocks noChangeArrowheads="1"/>
          </p:cNvSpPr>
          <p:nvPr/>
        </p:nvSpPr>
        <p:spPr bwMode="auto">
          <a:xfrm>
            <a:off x="-58738" y="6550025"/>
            <a:ext cx="7400926" cy="338138"/>
          </a:xfrm>
          <a:prstGeom prst="rect">
            <a:avLst/>
          </a:prstGeom>
          <a:noFill/>
          <a:ln w="9525">
            <a:noFill/>
            <a:miter lim="800000"/>
            <a:headEnd/>
            <a:tailEnd/>
          </a:ln>
        </p:spPr>
        <p:txBody>
          <a:bodyPr>
            <a:spAutoFit/>
          </a:bodyPr>
          <a:lstStyle/>
          <a:p>
            <a:pPr eaLnBrk="1" hangingPunct="1"/>
            <a:r>
              <a:rPr lang="en-US" altLang="en-US" sz="1600"/>
              <a:t>*% of women age 15-49 for most recent birth</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1"/>
          <p:cNvSpPr txBox="1">
            <a:spLocks noChangeArrowheads="1"/>
          </p:cNvSpPr>
          <p:nvPr/>
        </p:nvSpPr>
        <p:spPr bwMode="auto">
          <a:xfrm>
            <a:off x="0" y="125413"/>
            <a:ext cx="9144000" cy="1446212"/>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Child Health &amp; </a:t>
            </a:r>
            <a:br>
              <a:rPr lang="en-US" altLang="en-US" sz="4400" b="1">
                <a:solidFill>
                  <a:schemeClr val="bg1"/>
                </a:solidFill>
              </a:rPr>
            </a:br>
            <a:r>
              <a:rPr lang="en-US" altLang="en-US" sz="4400" b="1">
                <a:solidFill>
                  <a:schemeClr val="bg1"/>
                </a:solidFill>
              </a:rPr>
              <a:t>Early Development</a:t>
            </a:r>
          </a:p>
        </p:txBody>
      </p:sp>
      <p:sp>
        <p:nvSpPr>
          <p:cNvPr id="33795" name="TextBox 2"/>
          <p:cNvSpPr txBox="1">
            <a:spLocks noChangeArrowheads="1"/>
          </p:cNvSpPr>
          <p:nvPr/>
        </p:nvSpPr>
        <p:spPr bwMode="auto">
          <a:xfrm>
            <a:off x="7467600" y="741363"/>
            <a:ext cx="1676400" cy="1477962"/>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US" altLang="en-US" sz="4200" smtClean="0"/>
              <a:t>Child Health</a:t>
            </a:r>
          </a:p>
        </p:txBody>
      </p:sp>
      <p:sp>
        <p:nvSpPr>
          <p:cNvPr id="3" name="Content Placeholder 2"/>
          <p:cNvSpPr>
            <a:spLocks noGrp="1"/>
          </p:cNvSpPr>
          <p:nvPr>
            <p:ph idx="1"/>
          </p:nvPr>
        </p:nvSpPr>
        <p:spPr>
          <a:xfrm>
            <a:off x="495300" y="1325563"/>
            <a:ext cx="8229600" cy="5532437"/>
          </a:xfrm>
        </p:spPr>
        <p:txBody>
          <a:bodyPr rtlCol="0">
            <a:normAutofit/>
          </a:bodyPr>
          <a:lstStyle/>
          <a:p>
            <a:pPr marL="0" indent="0" eaLnBrk="1" fontAlgn="auto" hangingPunct="1">
              <a:lnSpc>
                <a:spcPct val="100000"/>
              </a:lnSpc>
              <a:spcBef>
                <a:spcPts val="0"/>
              </a:spcBef>
              <a:spcAft>
                <a:spcPts val="600"/>
              </a:spcAft>
              <a:buClr>
                <a:schemeClr val="tx1"/>
              </a:buClr>
              <a:buFont typeface="Arial" pitchFamily="34" charset="0"/>
              <a:buNone/>
              <a:defRPr/>
            </a:pPr>
            <a:r>
              <a:rPr lang="en-GB" dirty="0"/>
              <a:t>In the 2 weeks before the survey, </a:t>
            </a:r>
            <a:r>
              <a:rPr lang="en-GB" b="1" dirty="0">
                <a:solidFill>
                  <a:schemeClr val="accent1"/>
                </a:solidFill>
              </a:rPr>
              <a:t>6% </a:t>
            </a:r>
            <a:r>
              <a:rPr lang="en-GB" dirty="0"/>
              <a:t>of children under 5 were ill with </a:t>
            </a:r>
            <a:r>
              <a:rPr lang="en-GB" b="1" dirty="0">
                <a:solidFill>
                  <a:schemeClr val="accent1"/>
                </a:solidFill>
              </a:rPr>
              <a:t>cough and rapid breathing, symptoms of ARI</a:t>
            </a:r>
            <a:r>
              <a:rPr lang="en-GB" dirty="0"/>
              <a:t>.</a:t>
            </a:r>
          </a:p>
          <a:p>
            <a:pPr lvl="1" eaLnBrk="1" fontAlgn="auto" hangingPunct="1">
              <a:lnSpc>
                <a:spcPct val="100000"/>
              </a:lnSpc>
              <a:spcBef>
                <a:spcPts val="0"/>
              </a:spcBef>
              <a:spcAft>
                <a:spcPts val="600"/>
              </a:spcAft>
              <a:buClr>
                <a:schemeClr val="tx1"/>
              </a:buClr>
              <a:defRPr/>
            </a:pPr>
            <a:r>
              <a:rPr lang="en-GB" dirty="0"/>
              <a:t>Among these children, </a:t>
            </a:r>
            <a:r>
              <a:rPr lang="en-GB" b="1" dirty="0">
                <a:solidFill>
                  <a:schemeClr val="accent1"/>
                </a:solidFill>
              </a:rPr>
              <a:t>54%</a:t>
            </a:r>
            <a:r>
              <a:rPr lang="en-GB" dirty="0"/>
              <a:t> were taken to a health facility or provider for </a:t>
            </a:r>
            <a:r>
              <a:rPr lang="en-GB" b="1" dirty="0">
                <a:solidFill>
                  <a:schemeClr val="accent1"/>
                </a:solidFill>
              </a:rPr>
              <a:t>advice or treatment</a:t>
            </a:r>
            <a:r>
              <a:rPr lang="en-GB" dirty="0" smtClean="0"/>
              <a:t>.</a:t>
            </a:r>
          </a:p>
          <a:p>
            <a:pPr marL="0" indent="0" eaLnBrk="1" fontAlgn="auto" hangingPunct="1">
              <a:lnSpc>
                <a:spcPct val="100000"/>
              </a:lnSpc>
              <a:spcBef>
                <a:spcPts val="0"/>
              </a:spcBef>
              <a:spcAft>
                <a:spcPts val="600"/>
              </a:spcAft>
              <a:buClr>
                <a:schemeClr val="tx1"/>
              </a:buClr>
              <a:buFont typeface="Arial" pitchFamily="34" charset="0"/>
              <a:buNone/>
              <a:defRPr/>
            </a:pPr>
            <a:r>
              <a:rPr lang="en-GB" dirty="0" smtClean="0"/>
              <a:t/>
            </a:r>
            <a:br>
              <a:rPr lang="en-GB" dirty="0" smtClean="0"/>
            </a:br>
            <a:r>
              <a:rPr lang="en-GB" dirty="0" smtClean="0"/>
              <a:t>In </a:t>
            </a:r>
            <a:r>
              <a:rPr lang="en-GB" dirty="0"/>
              <a:t>the 2 weeks before the survey, </a:t>
            </a:r>
            <a:r>
              <a:rPr lang="en-GB" b="1" dirty="0">
                <a:solidFill>
                  <a:schemeClr val="accent1"/>
                </a:solidFill>
              </a:rPr>
              <a:t>12%</a:t>
            </a:r>
            <a:r>
              <a:rPr lang="en-GB" b="1" dirty="0">
                <a:solidFill>
                  <a:schemeClr val="accent5"/>
                </a:solidFill>
              </a:rPr>
              <a:t> </a:t>
            </a:r>
            <a:r>
              <a:rPr lang="en-GB" dirty="0"/>
              <a:t>of children under 5 had </a:t>
            </a:r>
            <a:r>
              <a:rPr lang="en-GB" dirty="0" err="1"/>
              <a:t>diarrhea</a:t>
            </a:r>
            <a:r>
              <a:rPr lang="en-GB" dirty="0"/>
              <a:t>.</a:t>
            </a:r>
          </a:p>
          <a:p>
            <a:pPr lvl="1" eaLnBrk="1" fontAlgn="auto" hangingPunct="1">
              <a:lnSpc>
                <a:spcPct val="100000"/>
              </a:lnSpc>
              <a:spcBef>
                <a:spcPts val="0"/>
              </a:spcBef>
              <a:spcAft>
                <a:spcPts val="600"/>
              </a:spcAft>
              <a:buClr>
                <a:schemeClr val="tx1"/>
              </a:buClr>
              <a:defRPr/>
            </a:pPr>
            <a:r>
              <a:rPr lang="en-GB" dirty="0"/>
              <a:t>Among these children, </a:t>
            </a:r>
            <a:r>
              <a:rPr lang="en-GB" b="1" dirty="0">
                <a:solidFill>
                  <a:schemeClr val="accent1"/>
                </a:solidFill>
              </a:rPr>
              <a:t>44%</a:t>
            </a:r>
            <a:r>
              <a:rPr lang="en-GB" dirty="0"/>
              <a:t> were taken to a health facility or provider for </a:t>
            </a:r>
            <a:r>
              <a:rPr lang="en-GB" b="1" dirty="0">
                <a:solidFill>
                  <a:schemeClr val="accent1"/>
                </a:solidFill>
              </a:rPr>
              <a:t>advice or treatment</a:t>
            </a:r>
            <a:r>
              <a:rPr lang="en-GB" dirty="0"/>
              <a:t>.</a:t>
            </a:r>
          </a:p>
          <a:p>
            <a:pPr marL="457200" lvl="1" indent="0" eaLnBrk="1" fontAlgn="auto" hangingPunct="1">
              <a:lnSpc>
                <a:spcPct val="100000"/>
              </a:lnSpc>
              <a:spcBef>
                <a:spcPts val="0"/>
              </a:spcBef>
              <a:spcAft>
                <a:spcPts val="600"/>
              </a:spcAft>
              <a:buClr>
                <a:schemeClr val="tx1"/>
              </a:buClr>
              <a:buFont typeface="Arial" pitchFamily="34" charset="0"/>
              <a:buNone/>
              <a:defRPr/>
            </a:pPr>
            <a:endParaRPr lang="en-GB"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altLang="en-US" sz="4200" smtClean="0"/>
              <a:t>Basic Childhood Vaccinations</a:t>
            </a:r>
          </a:p>
        </p:txBody>
      </p:sp>
      <p:graphicFrame>
        <p:nvGraphicFramePr>
          <p:cNvPr id="35843" name="Content Placeholder 6"/>
          <p:cNvGraphicFramePr>
            <a:graphicFrameLocks noGrp="1"/>
          </p:cNvGraphicFramePr>
          <p:nvPr>
            <p:ph idx="1"/>
          </p:nvPr>
        </p:nvGraphicFramePr>
        <p:xfrm>
          <a:off x="-50800" y="1441450"/>
          <a:ext cx="9245600" cy="4786313"/>
        </p:xfrm>
        <a:graphic>
          <a:graphicData uri="http://schemas.openxmlformats.org/presentationml/2006/ole">
            <p:oleObj spid="_x0000_s35843" name="Chart" r:id="rId4" imgW="9254530" imgH="4791871" progId="Excel.Chart.8">
              <p:embed/>
            </p:oleObj>
          </a:graphicData>
        </a:graphic>
      </p:graphicFrame>
      <p:sp>
        <p:nvSpPr>
          <p:cNvPr id="35844" name="TextBox 3"/>
          <p:cNvSpPr txBox="1">
            <a:spLocks noChangeArrowheads="1"/>
          </p:cNvSpPr>
          <p:nvPr/>
        </p:nvSpPr>
        <p:spPr bwMode="auto">
          <a:xfrm>
            <a:off x="0" y="1041400"/>
            <a:ext cx="9144000" cy="368300"/>
          </a:xfrm>
          <a:prstGeom prst="rect">
            <a:avLst/>
          </a:prstGeom>
          <a:noFill/>
          <a:ln w="9525">
            <a:noFill/>
            <a:miter lim="800000"/>
            <a:headEnd/>
            <a:tailEnd/>
          </a:ln>
        </p:spPr>
        <p:txBody>
          <a:bodyPr>
            <a:spAutoFit/>
          </a:bodyPr>
          <a:lstStyle/>
          <a:p>
            <a:pPr algn="ctr" eaLnBrk="1" hangingPunct="1"/>
            <a:r>
              <a:rPr lang="en-US" altLang="en-US" i="1"/>
              <a:t>Percent of children age 12-23 months vaccinated</a:t>
            </a:r>
          </a:p>
        </p:txBody>
      </p:sp>
      <p:sp>
        <p:nvSpPr>
          <p:cNvPr id="35845" name="TextBox 7"/>
          <p:cNvSpPr txBox="1">
            <a:spLocks noChangeArrowheads="1"/>
          </p:cNvSpPr>
          <p:nvPr/>
        </p:nvSpPr>
        <p:spPr bwMode="auto">
          <a:xfrm>
            <a:off x="1303338" y="6205538"/>
            <a:ext cx="2101850" cy="369887"/>
          </a:xfrm>
          <a:prstGeom prst="rect">
            <a:avLst/>
          </a:prstGeom>
          <a:noFill/>
          <a:ln w="9525">
            <a:noFill/>
            <a:miter lim="800000"/>
            <a:headEnd/>
            <a:tailEnd/>
          </a:ln>
        </p:spPr>
        <p:txBody>
          <a:bodyPr>
            <a:spAutoFit/>
          </a:bodyPr>
          <a:lstStyle/>
          <a:p>
            <a:pPr algn="ctr" eaLnBrk="1" hangingPunct="1"/>
            <a:r>
              <a:rPr lang="en-US" altLang="en-US"/>
              <a:t>Pentavalent</a:t>
            </a:r>
          </a:p>
        </p:txBody>
      </p:sp>
      <p:cxnSp>
        <p:nvCxnSpPr>
          <p:cNvPr id="10" name="Straight Connector 9"/>
          <p:cNvCxnSpPr/>
          <p:nvPr/>
        </p:nvCxnSpPr>
        <p:spPr>
          <a:xfrm>
            <a:off x="1303338" y="6196013"/>
            <a:ext cx="2101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847" name="TextBox 10"/>
          <p:cNvSpPr txBox="1">
            <a:spLocks noChangeArrowheads="1"/>
          </p:cNvSpPr>
          <p:nvPr/>
        </p:nvSpPr>
        <p:spPr bwMode="auto">
          <a:xfrm>
            <a:off x="3937000" y="6196013"/>
            <a:ext cx="2100263" cy="369887"/>
          </a:xfrm>
          <a:prstGeom prst="rect">
            <a:avLst/>
          </a:prstGeom>
          <a:noFill/>
          <a:ln w="9525">
            <a:noFill/>
            <a:miter lim="800000"/>
            <a:headEnd/>
            <a:tailEnd/>
          </a:ln>
        </p:spPr>
        <p:txBody>
          <a:bodyPr>
            <a:spAutoFit/>
          </a:bodyPr>
          <a:lstStyle/>
          <a:p>
            <a:pPr algn="ctr" eaLnBrk="1" hangingPunct="1"/>
            <a:r>
              <a:rPr lang="en-US" altLang="en-US"/>
              <a:t>Polio</a:t>
            </a:r>
          </a:p>
        </p:txBody>
      </p:sp>
      <p:cxnSp>
        <p:nvCxnSpPr>
          <p:cNvPr id="12" name="Straight Connector 11"/>
          <p:cNvCxnSpPr/>
          <p:nvPr/>
        </p:nvCxnSpPr>
        <p:spPr>
          <a:xfrm>
            <a:off x="3992563" y="6196013"/>
            <a:ext cx="2101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altLang="en-US" sz="4000" smtClean="0"/>
              <a:t>Basic Vaccination Coverage by Province</a:t>
            </a:r>
            <a:endParaRPr lang="en-US" altLang="en-US" sz="4200" smtClean="0"/>
          </a:p>
        </p:txBody>
      </p:sp>
      <p:sp>
        <p:nvSpPr>
          <p:cNvPr id="36867" name="Text Box 34"/>
          <p:cNvSpPr txBox="1">
            <a:spLocks noChangeArrowheads="1"/>
          </p:cNvSpPr>
          <p:nvPr/>
        </p:nvSpPr>
        <p:spPr bwMode="auto">
          <a:xfrm>
            <a:off x="0" y="952500"/>
            <a:ext cx="9144000" cy="369888"/>
          </a:xfrm>
          <a:prstGeom prst="rect">
            <a:avLst/>
          </a:prstGeom>
          <a:noFill/>
          <a:ln w="9525">
            <a:noFill/>
            <a:miter lim="800000"/>
            <a:headEnd/>
            <a:tailEnd/>
          </a:ln>
          <a:effectLst/>
        </p:spPr>
        <p:txBody>
          <a:bodyPr>
            <a:spAutoFit/>
          </a:bodyPr>
          <a:lstStyle/>
          <a:p>
            <a:pPr algn="ctr" eaLnBrk="1" hangingPunct="1"/>
            <a:r>
              <a:rPr lang="en-US" altLang="en-US" i="1"/>
              <a:t>Percent of children age 12-23 months with all basic vaccinations</a:t>
            </a:r>
          </a:p>
        </p:txBody>
      </p:sp>
      <p:sp>
        <p:nvSpPr>
          <p:cNvPr id="36868" name="TextBox 32"/>
          <p:cNvSpPr txBox="1">
            <a:spLocks noChangeArrowheads="1"/>
          </p:cNvSpPr>
          <p:nvPr/>
        </p:nvSpPr>
        <p:spPr bwMode="auto">
          <a:xfrm>
            <a:off x="287338" y="1573213"/>
            <a:ext cx="1603375" cy="954087"/>
          </a:xfrm>
          <a:prstGeom prst="rect">
            <a:avLst/>
          </a:prstGeom>
          <a:noFill/>
          <a:ln w="9525">
            <a:noFill/>
            <a:miter lim="800000"/>
            <a:headEnd/>
            <a:tailEnd/>
          </a:ln>
        </p:spPr>
        <p:txBody>
          <a:bodyPr>
            <a:spAutoFit/>
          </a:bodyPr>
          <a:lstStyle/>
          <a:p>
            <a:pPr algn="ctr" eaLnBrk="1" hangingPunct="1"/>
            <a:r>
              <a:rPr lang="en-US" altLang="en-US" sz="2800" b="1">
                <a:latin typeface="Calibri (Headings)"/>
              </a:rPr>
              <a:t>Rwanda</a:t>
            </a:r>
          </a:p>
          <a:p>
            <a:pPr algn="ctr" eaLnBrk="1" hangingPunct="1"/>
            <a:r>
              <a:rPr lang="en-US" altLang="en-US" sz="2800" b="1">
                <a:latin typeface="Calibri (Headings)"/>
              </a:rPr>
              <a:t>93%</a:t>
            </a:r>
          </a:p>
        </p:txBody>
      </p:sp>
      <p:grpSp>
        <p:nvGrpSpPr>
          <p:cNvPr id="36869" name="Group 33"/>
          <p:cNvGrpSpPr>
            <a:grpSpLocks noChangeAspect="1"/>
          </p:cNvGrpSpPr>
          <p:nvPr/>
        </p:nvGrpSpPr>
        <p:grpSpPr bwMode="auto">
          <a:xfrm>
            <a:off x="469900" y="1073150"/>
            <a:ext cx="7862888" cy="5965825"/>
            <a:chOff x="410" y="562"/>
            <a:chExt cx="4953" cy="3758"/>
          </a:xfrm>
        </p:grpSpPr>
        <p:sp>
          <p:nvSpPr>
            <p:cNvPr id="36875"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36876"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36877"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687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solidFill>
            <a:ln w="9525">
              <a:solidFill>
                <a:schemeClr val="bg1"/>
              </a:solidFill>
              <a:round/>
              <a:headEnd/>
              <a:tailEnd/>
            </a:ln>
          </p:spPr>
          <p:txBody>
            <a:bodyPr/>
            <a:lstStyle/>
            <a:p>
              <a:endParaRPr lang="en-US"/>
            </a:p>
          </p:txBody>
        </p:sp>
        <p:sp>
          <p:nvSpPr>
            <p:cNvPr id="36879"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36880"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41"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6882"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3"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36884"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36885"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3688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solidFill>
            <a:ln w="9525">
              <a:solidFill>
                <a:schemeClr val="bg1"/>
              </a:solidFill>
              <a:round/>
              <a:headEnd/>
              <a:tailEnd/>
            </a:ln>
          </p:spPr>
          <p:txBody>
            <a:bodyPr/>
            <a:lstStyle/>
            <a:p>
              <a:endParaRPr lang="en-US"/>
            </a:p>
          </p:txBody>
        </p:sp>
        <p:sp>
          <p:nvSpPr>
            <p:cNvPr id="36887"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36888"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36870" name="TextBox 48"/>
          <p:cNvSpPr txBox="1">
            <a:spLocks noChangeArrowheads="1"/>
          </p:cNvSpPr>
          <p:nvPr/>
        </p:nvSpPr>
        <p:spPr bwMode="auto">
          <a:xfrm>
            <a:off x="5649913" y="3513138"/>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East</a:t>
            </a:r>
          </a:p>
          <a:p>
            <a:pPr algn="ctr" eaLnBrk="1" hangingPunct="1"/>
            <a:r>
              <a:rPr lang="en-US" altLang="en-US" sz="2000" b="1">
                <a:solidFill>
                  <a:schemeClr val="bg1"/>
                </a:solidFill>
              </a:rPr>
              <a:t>91%</a:t>
            </a:r>
          </a:p>
        </p:txBody>
      </p:sp>
      <p:sp>
        <p:nvSpPr>
          <p:cNvPr id="36871" name="TextBox 49"/>
          <p:cNvSpPr txBox="1">
            <a:spLocks noChangeArrowheads="1"/>
          </p:cNvSpPr>
          <p:nvPr/>
        </p:nvSpPr>
        <p:spPr bwMode="auto">
          <a:xfrm>
            <a:off x="3836988" y="2851150"/>
            <a:ext cx="1368425" cy="708025"/>
          </a:xfrm>
          <a:prstGeom prst="rect">
            <a:avLst/>
          </a:prstGeom>
          <a:noFill/>
          <a:ln w="9525">
            <a:noFill/>
            <a:miter lim="800000"/>
            <a:headEnd/>
            <a:tailEnd/>
          </a:ln>
        </p:spPr>
        <p:txBody>
          <a:bodyPr>
            <a:spAutoFit/>
          </a:bodyPr>
          <a:lstStyle/>
          <a:p>
            <a:pPr algn="ctr" eaLnBrk="1" hangingPunct="1"/>
            <a:r>
              <a:rPr lang="en-US" altLang="en-US" sz="2000" b="1"/>
              <a:t>North</a:t>
            </a:r>
          </a:p>
          <a:p>
            <a:pPr algn="ctr" eaLnBrk="1" hangingPunct="1"/>
            <a:r>
              <a:rPr lang="en-US" altLang="en-US" sz="2000" b="1"/>
              <a:t>95%</a:t>
            </a:r>
          </a:p>
        </p:txBody>
      </p:sp>
      <p:sp>
        <p:nvSpPr>
          <p:cNvPr id="36872" name="TextBox 50"/>
          <p:cNvSpPr txBox="1">
            <a:spLocks noChangeArrowheads="1"/>
          </p:cNvSpPr>
          <p:nvPr/>
        </p:nvSpPr>
        <p:spPr bwMode="auto">
          <a:xfrm>
            <a:off x="2244725" y="3727450"/>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West</a:t>
            </a:r>
          </a:p>
          <a:p>
            <a:pPr algn="ctr" eaLnBrk="1" hangingPunct="1"/>
            <a:r>
              <a:rPr lang="en-US" altLang="en-US" sz="2000" b="1">
                <a:solidFill>
                  <a:schemeClr val="bg1"/>
                </a:solidFill>
              </a:rPr>
              <a:t>90%</a:t>
            </a:r>
          </a:p>
        </p:txBody>
      </p:sp>
      <p:sp>
        <p:nvSpPr>
          <p:cNvPr id="36873" name="TextBox 51"/>
          <p:cNvSpPr txBox="1">
            <a:spLocks noChangeArrowheads="1"/>
          </p:cNvSpPr>
          <p:nvPr/>
        </p:nvSpPr>
        <p:spPr bwMode="auto">
          <a:xfrm>
            <a:off x="3062288" y="5260975"/>
            <a:ext cx="1368425" cy="708025"/>
          </a:xfrm>
          <a:prstGeom prst="rect">
            <a:avLst/>
          </a:prstGeom>
          <a:noFill/>
          <a:ln w="9525">
            <a:noFill/>
            <a:miter lim="800000"/>
            <a:headEnd/>
            <a:tailEnd/>
          </a:ln>
        </p:spPr>
        <p:txBody>
          <a:bodyPr>
            <a:spAutoFit/>
          </a:bodyPr>
          <a:lstStyle/>
          <a:p>
            <a:pPr algn="ctr" eaLnBrk="1" hangingPunct="1"/>
            <a:r>
              <a:rPr lang="en-US" altLang="en-US" sz="2000" b="1"/>
              <a:t>South</a:t>
            </a:r>
          </a:p>
          <a:p>
            <a:pPr algn="ctr" eaLnBrk="1" hangingPunct="1"/>
            <a:r>
              <a:rPr lang="en-US" altLang="en-US" sz="2000" b="1"/>
              <a:t>95%</a:t>
            </a:r>
          </a:p>
        </p:txBody>
      </p:sp>
      <p:sp>
        <p:nvSpPr>
          <p:cNvPr id="36874" name="TextBox 53"/>
          <p:cNvSpPr txBox="1">
            <a:spLocks noChangeArrowheads="1"/>
          </p:cNvSpPr>
          <p:nvPr/>
        </p:nvSpPr>
        <p:spPr bwMode="auto">
          <a:xfrm>
            <a:off x="4483100" y="3711575"/>
            <a:ext cx="1368425" cy="1016000"/>
          </a:xfrm>
          <a:prstGeom prst="rect">
            <a:avLst/>
          </a:prstGeom>
          <a:noFill/>
          <a:ln w="9525">
            <a:noFill/>
            <a:miter lim="800000"/>
            <a:headEnd/>
            <a:tailEnd/>
          </a:ln>
        </p:spPr>
        <p:txBody>
          <a:bodyPr>
            <a:spAutoFit/>
          </a:bodyPr>
          <a:lstStyle/>
          <a:p>
            <a:pPr algn="ctr" eaLnBrk="1" hangingPunct="1"/>
            <a:r>
              <a:rPr lang="en-US" altLang="en-US" sz="2000" b="1"/>
              <a:t>Kigali</a:t>
            </a:r>
          </a:p>
          <a:p>
            <a:pPr algn="ctr" eaLnBrk="1" hangingPunct="1"/>
            <a:r>
              <a:rPr lang="en-US" altLang="en-US" sz="2000" b="1"/>
              <a:t>96%</a:t>
            </a:r>
            <a:br>
              <a:rPr lang="en-US" altLang="en-US" sz="2000" b="1"/>
            </a:br>
            <a:endParaRPr lang="en-US" altLang="en-US" sz="2000" b="1"/>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ltLang="en-US" sz="4200" smtClean="0"/>
              <a:t>Trends in Basic Vaccination Coverage</a:t>
            </a:r>
          </a:p>
        </p:txBody>
      </p:sp>
      <p:graphicFrame>
        <p:nvGraphicFramePr>
          <p:cNvPr id="37891" name="Content Placeholder 10"/>
          <p:cNvGraphicFramePr>
            <a:graphicFrameLocks noGrp="1"/>
          </p:cNvGraphicFramePr>
          <p:nvPr>
            <p:ph idx="1"/>
          </p:nvPr>
        </p:nvGraphicFramePr>
        <p:xfrm>
          <a:off x="412750" y="1676400"/>
          <a:ext cx="8358188" cy="5232400"/>
        </p:xfrm>
        <a:graphic>
          <a:graphicData uri="http://schemas.openxmlformats.org/presentationml/2006/ole">
            <p:oleObj spid="_x0000_s37891" name="Chart" r:id="rId4" imgW="8364437" imgH="5236918" progId="Excel.Chart.8">
              <p:embed/>
            </p:oleObj>
          </a:graphicData>
        </a:graphic>
      </p:graphicFrame>
      <p:sp>
        <p:nvSpPr>
          <p:cNvPr id="37892"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altLang="en-US" i="1"/>
              <a:t>Percent of children age 12-23 months with all basic vaccinations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en-US" altLang="en-US" sz="4200" smtClean="0"/>
              <a:t>Basic Vaccination Coverage </a:t>
            </a:r>
            <a:br>
              <a:rPr lang="en-US" altLang="en-US" sz="4200" smtClean="0"/>
            </a:br>
            <a:r>
              <a:rPr lang="en-US" altLang="en-US" sz="4200" smtClean="0"/>
              <a:t>Comparison</a:t>
            </a:r>
          </a:p>
        </p:txBody>
      </p:sp>
      <p:sp>
        <p:nvSpPr>
          <p:cNvPr id="38915" name="TextBox 11"/>
          <p:cNvSpPr txBox="1">
            <a:spLocks noChangeArrowheads="1"/>
          </p:cNvSpPr>
          <p:nvPr/>
        </p:nvSpPr>
        <p:spPr bwMode="auto">
          <a:xfrm>
            <a:off x="0" y="1204913"/>
            <a:ext cx="9144000" cy="369887"/>
          </a:xfrm>
          <a:prstGeom prst="rect">
            <a:avLst/>
          </a:prstGeom>
          <a:noFill/>
          <a:ln w="9525">
            <a:noFill/>
            <a:miter lim="800000"/>
            <a:headEnd/>
            <a:tailEnd/>
          </a:ln>
        </p:spPr>
        <p:txBody>
          <a:bodyPr>
            <a:spAutoFit/>
          </a:bodyPr>
          <a:lstStyle/>
          <a:p>
            <a:pPr algn="ctr" eaLnBrk="1" hangingPunct="1"/>
            <a:r>
              <a:rPr lang="en-US" altLang="en-US" i="1"/>
              <a:t>Percent of children age 12-23 months with all basic vaccinations</a:t>
            </a:r>
          </a:p>
        </p:txBody>
      </p:sp>
      <p:graphicFrame>
        <p:nvGraphicFramePr>
          <p:cNvPr id="38916" name="Content Placeholder 10"/>
          <p:cNvGraphicFramePr>
            <a:graphicFrameLocks noGrp="1"/>
          </p:cNvGraphicFramePr>
          <p:nvPr>
            <p:ph idx="1"/>
          </p:nvPr>
        </p:nvGraphicFramePr>
        <p:xfrm>
          <a:off x="-50800" y="1585913"/>
          <a:ext cx="9245600" cy="5322887"/>
        </p:xfrm>
        <a:graphic>
          <a:graphicData uri="http://schemas.openxmlformats.org/presentationml/2006/ole">
            <p:oleObj spid="_x0000_s38916" name="Chart" r:id="rId4" imgW="9254530" imgH="5328366" progId="Excel.Chart.8">
              <p:embed/>
            </p:oleObj>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US" altLang="en-US" sz="4200" smtClean="0"/>
              <a:t/>
            </a:r>
            <a:br>
              <a:rPr lang="en-US" altLang="en-US" sz="4200" smtClean="0"/>
            </a:br>
            <a:r>
              <a:rPr lang="en-US" altLang="en-US" sz="4200" smtClean="0"/>
              <a:t>Early Childhood Education by Residence</a:t>
            </a:r>
            <a:br>
              <a:rPr lang="en-US" altLang="en-US" sz="4200" smtClean="0"/>
            </a:br>
            <a:endParaRPr lang="en-US" altLang="en-US" sz="4200" smtClean="0"/>
          </a:p>
        </p:txBody>
      </p:sp>
      <p:graphicFrame>
        <p:nvGraphicFramePr>
          <p:cNvPr id="39939" name="Content Placeholder 10"/>
          <p:cNvGraphicFramePr>
            <a:graphicFrameLocks noGrp="1"/>
          </p:cNvGraphicFramePr>
          <p:nvPr>
            <p:ph idx="1"/>
          </p:nvPr>
        </p:nvGraphicFramePr>
        <p:xfrm>
          <a:off x="427038" y="1614488"/>
          <a:ext cx="8331200" cy="5294312"/>
        </p:xfrm>
        <a:graphic>
          <a:graphicData uri="http://schemas.openxmlformats.org/presentationml/2006/ole">
            <p:oleObj spid="_x0000_s39939" name="Chart" r:id="rId4" imgW="8333954" imgH="5303980" progId="Excel.Chart.8">
              <p:embed/>
            </p:oleObj>
          </a:graphicData>
        </a:graphic>
      </p:graphicFrame>
      <p:sp>
        <p:nvSpPr>
          <p:cNvPr id="39940" name="TextBox 3"/>
          <p:cNvSpPr txBox="1">
            <a:spLocks noChangeArrowheads="1"/>
          </p:cNvSpPr>
          <p:nvPr/>
        </p:nvSpPr>
        <p:spPr bwMode="auto">
          <a:xfrm>
            <a:off x="0" y="1295400"/>
            <a:ext cx="9144000" cy="646113"/>
          </a:xfrm>
          <a:prstGeom prst="rect">
            <a:avLst/>
          </a:prstGeom>
          <a:noFill/>
          <a:ln w="9525">
            <a:noFill/>
            <a:miter lim="800000"/>
            <a:headEnd/>
            <a:tailEnd/>
          </a:ln>
        </p:spPr>
        <p:txBody>
          <a:bodyPr>
            <a:spAutoFit/>
          </a:bodyPr>
          <a:lstStyle/>
          <a:p>
            <a:pPr algn="ctr" eaLnBrk="1" hangingPunct="1"/>
            <a:r>
              <a:rPr lang="en-US" altLang="en-US" i="1"/>
              <a:t>Percent of children age 36-59 months who are attending </a:t>
            </a:r>
            <a:br>
              <a:rPr lang="en-US" altLang="en-US" i="1"/>
            </a:br>
            <a:r>
              <a:rPr lang="en-US" altLang="en-US" i="1"/>
              <a:t>an organized early childhood education program</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en-US" altLang="en-US" sz="4200" smtClean="0"/>
              <a:t/>
            </a:r>
            <a:br>
              <a:rPr lang="en-US" altLang="en-US" sz="4200" smtClean="0"/>
            </a:br>
            <a:r>
              <a:rPr lang="en-US" altLang="en-US" sz="4200" smtClean="0"/>
              <a:t>Inadequate Care</a:t>
            </a:r>
            <a:br>
              <a:rPr lang="en-US" altLang="en-US" sz="4200" smtClean="0"/>
            </a:br>
            <a:endParaRPr lang="en-US" altLang="en-US" sz="4200" smtClean="0"/>
          </a:p>
        </p:txBody>
      </p:sp>
      <p:graphicFrame>
        <p:nvGraphicFramePr>
          <p:cNvPr id="40963" name="Content Placeholder 10"/>
          <p:cNvGraphicFramePr>
            <a:graphicFrameLocks noGrp="1"/>
          </p:cNvGraphicFramePr>
          <p:nvPr>
            <p:ph idx="1"/>
          </p:nvPr>
        </p:nvGraphicFramePr>
        <p:xfrm>
          <a:off x="-50800" y="1614488"/>
          <a:ext cx="9245600" cy="5294312"/>
        </p:xfrm>
        <a:graphic>
          <a:graphicData uri="http://schemas.openxmlformats.org/presentationml/2006/ole">
            <p:oleObj spid="_x0000_s40963" name="Chart" r:id="rId4" imgW="9254530" imgH="5303980" progId="Excel.Chart.8">
              <p:embed/>
            </p:oleObj>
          </a:graphicData>
        </a:graphic>
      </p:graphicFrame>
      <p:sp>
        <p:nvSpPr>
          <p:cNvPr id="40964" name="TextBox 3"/>
          <p:cNvSpPr txBox="1">
            <a:spLocks noChangeArrowheads="1"/>
          </p:cNvSpPr>
          <p:nvPr/>
        </p:nvSpPr>
        <p:spPr bwMode="auto">
          <a:xfrm>
            <a:off x="0" y="1295400"/>
            <a:ext cx="9144000" cy="646113"/>
          </a:xfrm>
          <a:prstGeom prst="rect">
            <a:avLst/>
          </a:prstGeom>
          <a:noFill/>
          <a:ln w="9525">
            <a:noFill/>
            <a:miter lim="800000"/>
            <a:headEnd/>
            <a:tailEnd/>
          </a:ln>
        </p:spPr>
        <p:txBody>
          <a:bodyPr>
            <a:spAutoFit/>
          </a:bodyPr>
          <a:lstStyle/>
          <a:p>
            <a:pPr algn="ctr" eaLnBrk="1" hangingPunct="1"/>
            <a:r>
              <a:rPr lang="en-US" altLang="en-US" i="1"/>
              <a:t>Percent of children under 5 left alone or left in the care of another child younger than 10 for one hour or more at least once during the past week</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en-US" altLang="en-US" smtClean="0"/>
              <a:t>Early Child Development Index</a:t>
            </a:r>
          </a:p>
        </p:txBody>
      </p:sp>
      <p:sp>
        <p:nvSpPr>
          <p:cNvPr id="5" name="TextBox 4"/>
          <p:cNvSpPr txBox="1"/>
          <p:nvPr/>
        </p:nvSpPr>
        <p:spPr>
          <a:xfrm>
            <a:off x="661988" y="1676400"/>
            <a:ext cx="8077200" cy="3540125"/>
          </a:xfrm>
          <a:prstGeom prst="rect">
            <a:avLst/>
          </a:prstGeom>
          <a:noFill/>
        </p:spPr>
        <p:txBody>
          <a:bodyPr>
            <a:spAutoFit/>
          </a:bodyPr>
          <a:lstStyle/>
          <a:p>
            <a:pPr algn="ctr" eaLnBrk="1" fontAlgn="auto" hangingPunct="1">
              <a:spcBef>
                <a:spcPts val="0"/>
              </a:spcBef>
              <a:spcAft>
                <a:spcPts val="0"/>
              </a:spcAft>
              <a:defRPr/>
            </a:pPr>
            <a:r>
              <a:rPr lang="en-US" sz="3200" dirty="0"/>
              <a:t>The Early Child Development Index (ECDI) determines if children are developmentally on track in 4 domains – </a:t>
            </a:r>
            <a:r>
              <a:rPr lang="en-US" sz="3200" i="1" dirty="0">
                <a:solidFill>
                  <a:schemeClr val="accent6"/>
                </a:solidFill>
              </a:rPr>
              <a:t>literacy-numeracy, physical, social-emotional, and learning</a:t>
            </a:r>
            <a:r>
              <a:rPr lang="en-US" sz="3200" dirty="0"/>
              <a:t>.  The ECDI identifies children who are developmentally on track in at least 3 of the 4 domains.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0" y="0"/>
            <a:ext cx="9144000" cy="1143000"/>
          </a:xfrm>
        </p:spPr>
        <p:txBody>
          <a:bodyPr/>
          <a:lstStyle/>
          <a:p>
            <a:pPr eaLnBrk="1" hangingPunct="1"/>
            <a:r>
              <a:rPr lang="en-US" altLang="en-US" sz="4200" smtClean="0"/>
              <a:t>Early Child Development Index</a:t>
            </a:r>
          </a:p>
        </p:txBody>
      </p:sp>
      <p:graphicFrame>
        <p:nvGraphicFramePr>
          <p:cNvPr id="43011" name="Content Placeholder 3"/>
          <p:cNvGraphicFramePr>
            <a:graphicFrameLocks/>
          </p:cNvGraphicFramePr>
          <p:nvPr/>
        </p:nvGraphicFramePr>
        <p:xfrm>
          <a:off x="-50800" y="1663700"/>
          <a:ext cx="9245600" cy="5245100"/>
        </p:xfrm>
        <a:graphic>
          <a:graphicData uri="http://schemas.openxmlformats.org/presentationml/2006/ole">
            <p:oleObj spid="_x0000_s43011" name="Chart" r:id="rId4" imgW="9254530" imgH="5255207" progId="Excel.Chart.8">
              <p:embed/>
            </p:oleObj>
          </a:graphicData>
        </a:graphic>
      </p:graphicFrame>
      <p:sp>
        <p:nvSpPr>
          <p:cNvPr id="43012" name="TextBox 7"/>
          <p:cNvSpPr txBox="1">
            <a:spLocks noChangeArrowheads="1"/>
          </p:cNvSpPr>
          <p:nvPr/>
        </p:nvSpPr>
        <p:spPr bwMode="auto">
          <a:xfrm>
            <a:off x="0" y="941388"/>
            <a:ext cx="9144000" cy="646112"/>
          </a:xfrm>
          <a:prstGeom prst="rect">
            <a:avLst/>
          </a:prstGeom>
          <a:noFill/>
          <a:ln w="9525">
            <a:noFill/>
            <a:miter lim="800000"/>
            <a:headEnd/>
            <a:tailEnd/>
          </a:ln>
        </p:spPr>
        <p:txBody>
          <a:bodyPr>
            <a:spAutoFit/>
          </a:bodyPr>
          <a:lstStyle/>
          <a:p>
            <a:pPr algn="ctr" eaLnBrk="1" hangingPunct="1"/>
            <a:r>
              <a:rPr lang="en-US" altLang="en-US" i="1"/>
              <a:t>Percent of children age 36-59 months who are developmentally on track </a:t>
            </a:r>
            <a:br>
              <a:rPr lang="en-US" altLang="en-US" i="1"/>
            </a:br>
            <a:r>
              <a:rPr lang="en-US" altLang="en-US" i="1"/>
              <a:t>in the following categories: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1"/>
          <p:cNvSpPr txBox="1">
            <a:spLocks noChangeArrowheads="1"/>
          </p:cNvSpPr>
          <p:nvPr/>
        </p:nvSpPr>
        <p:spPr bwMode="auto">
          <a:xfrm>
            <a:off x="0" y="269875"/>
            <a:ext cx="9144000" cy="769938"/>
          </a:xfrm>
          <a:prstGeom prst="rect">
            <a:avLst/>
          </a:prstGeom>
          <a:noFill/>
          <a:ln w="9525">
            <a:noFill/>
            <a:miter lim="800000"/>
            <a:headEnd/>
            <a:tailEnd/>
          </a:ln>
        </p:spPr>
        <p:txBody>
          <a:bodyPr>
            <a:spAutoFit/>
          </a:bodyPr>
          <a:lstStyle/>
          <a:p>
            <a:pPr algn="ctr" eaLnBrk="1" hangingPunct="1"/>
            <a:r>
              <a:rPr lang="en-US" altLang="en-US" sz="4400" b="1">
                <a:solidFill>
                  <a:schemeClr val="bg1"/>
                </a:solidFill>
              </a:rPr>
              <a:t>Mortality</a:t>
            </a:r>
          </a:p>
        </p:txBody>
      </p:sp>
      <p:sp>
        <p:nvSpPr>
          <p:cNvPr id="44035" name="TextBox 2"/>
          <p:cNvSpPr txBox="1">
            <a:spLocks noChangeArrowheads="1"/>
          </p:cNvSpPr>
          <p:nvPr/>
        </p:nvSpPr>
        <p:spPr bwMode="auto">
          <a:xfrm>
            <a:off x="7262813" y="788988"/>
            <a:ext cx="1954212" cy="1477962"/>
          </a:xfrm>
          <a:prstGeom prst="rect">
            <a:avLst/>
          </a:prstGeom>
          <a:noFill/>
          <a:ln w="9525">
            <a:noFill/>
            <a:miter lim="800000"/>
            <a:headEnd/>
            <a:tailEnd/>
          </a:ln>
        </p:spPr>
        <p:txBody>
          <a:bodyPr>
            <a:spAutoFit/>
          </a:bodyPr>
          <a:lstStyle/>
          <a:p>
            <a:pPr algn="ctr" eaLnBrk="1" hangingPunct="1"/>
            <a:r>
              <a:rPr lang="en-US" altLang="en-US" b="1">
                <a:solidFill>
                  <a:schemeClr val="accent2"/>
                </a:solidFill>
              </a:rPr>
              <a:t>Follow along </a:t>
            </a:r>
            <a:br>
              <a:rPr lang="en-US" altLang="en-US" b="1">
                <a:solidFill>
                  <a:schemeClr val="accent2"/>
                </a:solidFill>
              </a:rPr>
            </a:br>
            <a:r>
              <a:rPr lang="en-US" altLang="en-US" b="1">
                <a:solidFill>
                  <a:schemeClr val="accent2"/>
                </a:solidFill>
              </a:rPr>
              <a:t>on Twitter!</a:t>
            </a:r>
            <a:br>
              <a:rPr lang="en-US" altLang="en-US" b="1">
                <a:solidFill>
                  <a:schemeClr val="accent2"/>
                </a:solidFill>
              </a:rPr>
            </a:br>
            <a:r>
              <a:rPr lang="en-US" altLang="en-US" b="1">
                <a:solidFill>
                  <a:schemeClr val="accent2"/>
                </a:solidFill>
              </a:rPr>
              <a:t>#RwandaDHS</a:t>
            </a:r>
            <a:br>
              <a:rPr lang="en-US" altLang="en-US" b="1">
                <a:solidFill>
                  <a:schemeClr val="accent2"/>
                </a:solidFill>
              </a:rPr>
            </a:br>
            <a:r>
              <a:rPr lang="en-US" altLang="en-US" b="1">
                <a:solidFill>
                  <a:schemeClr val="accent2"/>
                </a:solidFill>
              </a:rPr>
              <a:t>@statisticsRW</a:t>
            </a:r>
            <a:br>
              <a:rPr lang="en-US" altLang="en-US" b="1">
                <a:solidFill>
                  <a:schemeClr val="accent2"/>
                </a:solidFill>
              </a:rPr>
            </a:br>
            <a:r>
              <a:rPr lang="en-US" altLang="en-US" b="1">
                <a:solidFill>
                  <a:schemeClr val="accent2"/>
                </a:solidFill>
              </a:rPr>
              <a:t>@DHSprogram</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US" altLang="en-US" sz="4200" smtClean="0"/>
              <a:t>Childhood Mortality</a:t>
            </a:r>
          </a:p>
        </p:txBody>
      </p:sp>
      <p:graphicFrame>
        <p:nvGraphicFramePr>
          <p:cNvPr id="45059" name="Content Placeholder 10"/>
          <p:cNvGraphicFramePr>
            <a:graphicFrameLocks noGrp="1"/>
          </p:cNvGraphicFramePr>
          <p:nvPr>
            <p:ph idx="1"/>
          </p:nvPr>
        </p:nvGraphicFramePr>
        <p:xfrm>
          <a:off x="419100" y="1614488"/>
          <a:ext cx="8331200" cy="5294312"/>
        </p:xfrm>
        <a:graphic>
          <a:graphicData uri="http://schemas.openxmlformats.org/presentationml/2006/ole">
            <p:oleObj spid="_x0000_s45059" name="Chart" r:id="rId4" imgW="8340051" imgH="5303980" progId="Excel.Chart.8">
              <p:embed/>
            </p:oleObj>
          </a:graphicData>
        </a:graphic>
      </p:graphicFrame>
      <p:sp>
        <p:nvSpPr>
          <p:cNvPr id="45060" name="TextBox 3"/>
          <p:cNvSpPr txBox="1">
            <a:spLocks noChangeArrowheads="1"/>
          </p:cNvSpPr>
          <p:nvPr/>
        </p:nvSpPr>
        <p:spPr bwMode="auto">
          <a:xfrm>
            <a:off x="0" y="1295400"/>
            <a:ext cx="9144000" cy="369888"/>
          </a:xfrm>
          <a:prstGeom prst="rect">
            <a:avLst/>
          </a:prstGeom>
          <a:noFill/>
          <a:ln w="9525">
            <a:noFill/>
            <a:miter lim="800000"/>
            <a:headEnd/>
            <a:tailEnd/>
          </a:ln>
        </p:spPr>
        <p:txBody>
          <a:bodyPr>
            <a:spAutoFit/>
          </a:bodyPr>
          <a:lstStyle/>
          <a:p>
            <a:pPr algn="ctr" eaLnBrk="1" hangingPunct="1"/>
            <a:r>
              <a:rPr lang="en-US" altLang="en-US" i="1"/>
              <a:t>Deaths per 1,000 live births for the 5-year period before the survey</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US" altLang="en-US" sz="4000" smtClean="0"/>
              <a:t>Under-5 Mortality by Province</a:t>
            </a:r>
            <a:endParaRPr lang="en-US" altLang="en-US" sz="4200" smtClean="0"/>
          </a:p>
        </p:txBody>
      </p:sp>
      <p:sp>
        <p:nvSpPr>
          <p:cNvPr id="46083" name="Text Box 34"/>
          <p:cNvSpPr txBox="1">
            <a:spLocks noChangeArrowheads="1"/>
          </p:cNvSpPr>
          <p:nvPr/>
        </p:nvSpPr>
        <p:spPr bwMode="auto">
          <a:xfrm>
            <a:off x="0" y="890588"/>
            <a:ext cx="9144000" cy="368300"/>
          </a:xfrm>
          <a:prstGeom prst="rect">
            <a:avLst/>
          </a:prstGeom>
          <a:noFill/>
          <a:ln w="9525">
            <a:noFill/>
            <a:miter lim="800000"/>
            <a:headEnd/>
            <a:tailEnd/>
          </a:ln>
          <a:effectLst/>
        </p:spPr>
        <p:txBody>
          <a:bodyPr>
            <a:spAutoFit/>
          </a:bodyPr>
          <a:lstStyle/>
          <a:p>
            <a:pPr algn="ctr" eaLnBrk="1" hangingPunct="1"/>
            <a:r>
              <a:rPr lang="en-US" altLang="en-US" i="1"/>
              <a:t>Deaths per 1,000 live births for the 10-year period before the survey</a:t>
            </a:r>
          </a:p>
        </p:txBody>
      </p:sp>
      <p:grpSp>
        <p:nvGrpSpPr>
          <p:cNvPr id="46084" name="Group 33"/>
          <p:cNvGrpSpPr>
            <a:grpSpLocks noChangeAspect="1"/>
          </p:cNvGrpSpPr>
          <p:nvPr/>
        </p:nvGrpSpPr>
        <p:grpSpPr bwMode="auto">
          <a:xfrm>
            <a:off x="547688" y="1073150"/>
            <a:ext cx="7862887" cy="5965825"/>
            <a:chOff x="410" y="562"/>
            <a:chExt cx="4953" cy="3758"/>
          </a:xfrm>
        </p:grpSpPr>
        <p:sp>
          <p:nvSpPr>
            <p:cNvPr id="46090"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46091"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46092"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46094"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46095"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46096"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tx2"/>
            </a:solidFill>
            <a:ln w="9525">
              <a:solidFill>
                <a:schemeClr val="bg1"/>
              </a:solidFill>
              <a:round/>
              <a:headEnd/>
              <a:tailEnd/>
            </a:ln>
          </p:spPr>
          <p:txBody>
            <a:bodyPr/>
            <a:lstStyle/>
            <a:p>
              <a:endParaRPr lang="en-US"/>
            </a:p>
          </p:txBody>
        </p:sp>
        <p:sp>
          <p:nvSpPr>
            <p:cNvPr id="46097"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6098"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accent1"/>
            </a:solidFill>
            <a:ln w="9525">
              <a:solidFill>
                <a:schemeClr val="bg1"/>
              </a:solidFill>
              <a:round/>
              <a:headEnd/>
              <a:tailEnd/>
            </a:ln>
          </p:spPr>
          <p:txBody>
            <a:bodyPr/>
            <a:lstStyle/>
            <a:p>
              <a:endParaRPr lang="en-US"/>
            </a:p>
          </p:txBody>
        </p:sp>
        <p:sp>
          <p:nvSpPr>
            <p:cNvPr id="46099"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46100"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101"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solidFill>
            <a:ln w="9525">
              <a:solidFill>
                <a:schemeClr val="bg1"/>
              </a:solidFill>
              <a:round/>
              <a:headEnd/>
              <a:tailEnd/>
            </a:ln>
          </p:spPr>
          <p:txBody>
            <a:bodyPr/>
            <a:lstStyle/>
            <a:p>
              <a:endParaRPr lang="en-US"/>
            </a:p>
          </p:txBody>
        </p:sp>
        <p:sp>
          <p:nvSpPr>
            <p:cNvPr id="46102"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46103"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46085" name="TextBox 48"/>
          <p:cNvSpPr txBox="1">
            <a:spLocks noChangeArrowheads="1"/>
          </p:cNvSpPr>
          <p:nvPr/>
        </p:nvSpPr>
        <p:spPr bwMode="auto">
          <a:xfrm>
            <a:off x="5726113" y="3513138"/>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East</a:t>
            </a:r>
          </a:p>
          <a:p>
            <a:pPr algn="ctr" eaLnBrk="1" hangingPunct="1"/>
            <a:r>
              <a:rPr lang="en-US" altLang="en-US" sz="2000" b="1">
                <a:solidFill>
                  <a:schemeClr val="bg1"/>
                </a:solidFill>
              </a:rPr>
              <a:t>86</a:t>
            </a:r>
          </a:p>
        </p:txBody>
      </p:sp>
      <p:sp>
        <p:nvSpPr>
          <p:cNvPr id="46086" name="TextBox 49"/>
          <p:cNvSpPr txBox="1">
            <a:spLocks noChangeArrowheads="1"/>
          </p:cNvSpPr>
          <p:nvPr/>
        </p:nvSpPr>
        <p:spPr bwMode="auto">
          <a:xfrm>
            <a:off x="3914775" y="2851150"/>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North</a:t>
            </a:r>
          </a:p>
          <a:p>
            <a:pPr algn="ctr" eaLnBrk="1" hangingPunct="1"/>
            <a:r>
              <a:rPr lang="en-US" altLang="en-US" sz="2000" b="1">
                <a:solidFill>
                  <a:schemeClr val="bg1"/>
                </a:solidFill>
              </a:rPr>
              <a:t>60</a:t>
            </a:r>
          </a:p>
        </p:txBody>
      </p:sp>
      <p:sp>
        <p:nvSpPr>
          <p:cNvPr id="46087" name="TextBox 50"/>
          <p:cNvSpPr txBox="1">
            <a:spLocks noChangeArrowheads="1"/>
          </p:cNvSpPr>
          <p:nvPr/>
        </p:nvSpPr>
        <p:spPr bwMode="auto">
          <a:xfrm>
            <a:off x="2322513" y="3725863"/>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West</a:t>
            </a:r>
          </a:p>
          <a:p>
            <a:pPr algn="ctr" eaLnBrk="1" hangingPunct="1"/>
            <a:r>
              <a:rPr lang="en-US" altLang="en-US" sz="2000" b="1">
                <a:solidFill>
                  <a:schemeClr val="bg1"/>
                </a:solidFill>
              </a:rPr>
              <a:t>62</a:t>
            </a:r>
          </a:p>
        </p:txBody>
      </p:sp>
      <p:sp>
        <p:nvSpPr>
          <p:cNvPr id="46088" name="TextBox 51"/>
          <p:cNvSpPr txBox="1">
            <a:spLocks noChangeArrowheads="1"/>
          </p:cNvSpPr>
          <p:nvPr/>
        </p:nvSpPr>
        <p:spPr bwMode="auto">
          <a:xfrm>
            <a:off x="3140075" y="5260975"/>
            <a:ext cx="1368425" cy="708025"/>
          </a:xfrm>
          <a:prstGeom prst="rect">
            <a:avLst/>
          </a:prstGeom>
          <a:noFill/>
          <a:ln w="9525">
            <a:noFill/>
            <a:miter lim="800000"/>
            <a:headEnd/>
            <a:tailEnd/>
          </a:ln>
        </p:spPr>
        <p:txBody>
          <a:bodyPr>
            <a:spAutoFit/>
          </a:bodyPr>
          <a:lstStyle/>
          <a:p>
            <a:pPr algn="ctr" eaLnBrk="1" hangingPunct="1"/>
            <a:r>
              <a:rPr lang="en-US" altLang="en-US" sz="2000" b="1">
                <a:solidFill>
                  <a:schemeClr val="bg1"/>
                </a:solidFill>
              </a:rPr>
              <a:t>South</a:t>
            </a:r>
          </a:p>
          <a:p>
            <a:pPr algn="ctr" eaLnBrk="1" hangingPunct="1"/>
            <a:r>
              <a:rPr lang="en-US" altLang="en-US" sz="2000" b="1">
                <a:solidFill>
                  <a:schemeClr val="bg1"/>
                </a:solidFill>
              </a:rPr>
              <a:t>66</a:t>
            </a:r>
          </a:p>
        </p:txBody>
      </p:sp>
      <p:sp>
        <p:nvSpPr>
          <p:cNvPr id="46089" name="TextBox 53"/>
          <p:cNvSpPr txBox="1">
            <a:spLocks noChangeArrowheads="1"/>
          </p:cNvSpPr>
          <p:nvPr/>
        </p:nvSpPr>
        <p:spPr bwMode="auto">
          <a:xfrm>
            <a:off x="4560888" y="3711575"/>
            <a:ext cx="1368425" cy="1014413"/>
          </a:xfrm>
          <a:prstGeom prst="rect">
            <a:avLst/>
          </a:prstGeom>
          <a:noFill/>
          <a:ln w="9525">
            <a:noFill/>
            <a:miter lim="800000"/>
            <a:headEnd/>
            <a:tailEnd/>
          </a:ln>
        </p:spPr>
        <p:txBody>
          <a:bodyPr>
            <a:spAutoFit/>
          </a:bodyPr>
          <a:lstStyle/>
          <a:p>
            <a:pPr algn="ctr" eaLnBrk="1" hangingPunct="1"/>
            <a:r>
              <a:rPr lang="en-US" altLang="en-US" sz="2000" b="1"/>
              <a:t>Kigali</a:t>
            </a:r>
          </a:p>
          <a:p>
            <a:pPr algn="ctr" eaLnBrk="1" hangingPunct="1"/>
            <a:r>
              <a:rPr lang="en-US" altLang="en-US" sz="2000" b="1"/>
              <a:t>42</a:t>
            </a:r>
            <a:br>
              <a:rPr lang="en-US" altLang="en-US" sz="2000" b="1"/>
            </a:br>
            <a:endParaRPr lang="en-US" altLang="en-US" sz="2000" b="1"/>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US" altLang="en-US" sz="4200" smtClean="0"/>
              <a:t>Trends in Childhood Mortality</a:t>
            </a:r>
          </a:p>
        </p:txBody>
      </p:sp>
      <p:graphicFrame>
        <p:nvGraphicFramePr>
          <p:cNvPr id="47107" name="Content Placeholder 10"/>
          <p:cNvGraphicFramePr>
            <a:graphicFrameLocks noGrp="1"/>
          </p:cNvGraphicFramePr>
          <p:nvPr>
            <p:ph idx="1"/>
          </p:nvPr>
        </p:nvGraphicFramePr>
        <p:xfrm>
          <a:off x="577850" y="1458913"/>
          <a:ext cx="7988300" cy="5449887"/>
        </p:xfrm>
        <a:graphic>
          <a:graphicData uri="http://schemas.openxmlformats.org/presentationml/2006/ole">
            <p:oleObj spid="_x0000_s47107" name="Chart" r:id="rId4" imgW="7998645" imgH="5456393" progId="Excel.Chart.8">
              <p:embed/>
            </p:oleObj>
          </a:graphicData>
        </a:graphic>
      </p:graphicFrame>
      <p:sp>
        <p:nvSpPr>
          <p:cNvPr id="47108"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altLang="en-US" i="1"/>
              <a:t>Deaths per 1,000 live births for the 5-year period before the survey</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US" altLang="en-US" sz="4200" smtClean="0"/>
              <a:t>Maternal Mortality</a:t>
            </a:r>
          </a:p>
        </p:txBody>
      </p:sp>
      <p:sp>
        <p:nvSpPr>
          <p:cNvPr id="3" name="Content Placeholder 2"/>
          <p:cNvSpPr>
            <a:spLocks noGrp="1"/>
          </p:cNvSpPr>
          <p:nvPr>
            <p:ph idx="1"/>
          </p:nvPr>
        </p:nvSpPr>
        <p:spPr>
          <a:xfrm>
            <a:off x="1254125" y="1841500"/>
            <a:ext cx="6673850" cy="4335463"/>
          </a:xfrm>
        </p:spPr>
        <p:txBody>
          <a:bodyPr rtlCol="0">
            <a:normAutofit lnSpcReduction="10000"/>
          </a:bodyPr>
          <a:lstStyle/>
          <a:p>
            <a:pPr marL="0" indent="0" algn="ctr" eaLnBrk="1" fontAlgn="auto" hangingPunct="1">
              <a:lnSpc>
                <a:spcPct val="100000"/>
              </a:lnSpc>
              <a:spcBef>
                <a:spcPts val="0"/>
              </a:spcBef>
              <a:spcAft>
                <a:spcPts val="600"/>
              </a:spcAft>
              <a:buFont typeface="Arial" pitchFamily="34" charset="0"/>
              <a:buNone/>
              <a:defRPr/>
            </a:pPr>
            <a:r>
              <a:rPr lang="en-GB" b="1" dirty="0" smtClean="0">
                <a:solidFill>
                  <a:schemeClr val="tx2"/>
                </a:solidFill>
              </a:rPr>
              <a:t>Maternal mortality</a:t>
            </a:r>
            <a:r>
              <a:rPr lang="en-GB" dirty="0">
                <a:solidFill>
                  <a:schemeClr val="tx2"/>
                </a:solidFill>
              </a:rPr>
              <a:t> </a:t>
            </a:r>
            <a:r>
              <a:rPr lang="en-GB" dirty="0" smtClean="0"/>
              <a:t>includes all deaths that occur to women during </a:t>
            </a:r>
            <a:r>
              <a:rPr lang="en-GB" b="1" dirty="0" smtClean="0">
                <a:solidFill>
                  <a:schemeClr val="tx2"/>
                </a:solidFill>
              </a:rPr>
              <a:t>pregnancy, during birth, </a:t>
            </a:r>
            <a:r>
              <a:rPr lang="en-GB" dirty="0" smtClean="0">
                <a:solidFill>
                  <a:schemeClr val="tx2"/>
                </a:solidFill>
              </a:rPr>
              <a:t>and </a:t>
            </a:r>
            <a:r>
              <a:rPr lang="en-GB" b="1" dirty="0" smtClean="0">
                <a:solidFill>
                  <a:schemeClr val="tx2"/>
                </a:solidFill>
              </a:rPr>
              <a:t>up to 2 months after birth</a:t>
            </a:r>
            <a:r>
              <a:rPr lang="en-GB" dirty="0" smtClean="0">
                <a:solidFill>
                  <a:schemeClr val="accent5"/>
                </a:solidFill>
              </a:rPr>
              <a:t> </a:t>
            </a:r>
            <a:r>
              <a:rPr lang="en-GB" dirty="0" smtClean="0"/>
              <a:t>or the end of the pregnancy. </a:t>
            </a:r>
          </a:p>
          <a:p>
            <a:pPr marL="0" indent="0" algn="ctr" eaLnBrk="1" fontAlgn="auto" hangingPunct="1">
              <a:lnSpc>
                <a:spcPct val="100000"/>
              </a:lnSpc>
              <a:spcBef>
                <a:spcPts val="0"/>
              </a:spcBef>
              <a:spcAft>
                <a:spcPts val="600"/>
              </a:spcAft>
              <a:buFont typeface="Arial" pitchFamily="34" charset="0"/>
              <a:buNone/>
              <a:defRPr/>
            </a:pPr>
            <a:endParaRPr lang="en-GB" b="1" dirty="0"/>
          </a:p>
          <a:p>
            <a:pPr marL="0" indent="0" algn="ctr" eaLnBrk="1" fontAlgn="auto" hangingPunct="1">
              <a:lnSpc>
                <a:spcPct val="100000"/>
              </a:lnSpc>
              <a:spcBef>
                <a:spcPts val="0"/>
              </a:spcBef>
              <a:spcAft>
                <a:spcPts val="600"/>
              </a:spcAft>
              <a:buFont typeface="Arial" pitchFamily="34" charset="0"/>
              <a:buNone/>
              <a:defRPr/>
            </a:pPr>
            <a:r>
              <a:rPr lang="en-GB" dirty="0"/>
              <a:t>Maternal mortality ratio (MMR) for the 5-year period before the survey =</a:t>
            </a:r>
            <a:br>
              <a:rPr lang="en-GB" dirty="0"/>
            </a:br>
            <a:r>
              <a:rPr lang="en-GB" b="1" dirty="0">
                <a:solidFill>
                  <a:schemeClr val="tx2"/>
                </a:solidFill>
              </a:rPr>
              <a:t>210 deaths per 100,000 live births</a:t>
            </a:r>
          </a:p>
          <a:p>
            <a:pPr marL="0" indent="0" algn="ctr" eaLnBrk="1" fontAlgn="auto" hangingPunct="1">
              <a:lnSpc>
                <a:spcPct val="100000"/>
              </a:lnSpc>
              <a:spcBef>
                <a:spcPts val="0"/>
              </a:spcBef>
              <a:spcAft>
                <a:spcPts val="600"/>
              </a:spcAft>
              <a:buFont typeface="Arial" pitchFamily="34" charset="0"/>
              <a:buNone/>
              <a:defRPr/>
            </a:pPr>
            <a:endParaRPr lang="en-GB" dirty="0"/>
          </a:p>
          <a:p>
            <a:pPr marL="0" indent="0" algn="ctr" eaLnBrk="1" fontAlgn="auto" hangingPunct="1">
              <a:lnSpc>
                <a:spcPct val="100000"/>
              </a:lnSpc>
              <a:spcBef>
                <a:spcPts val="0"/>
              </a:spcBef>
              <a:spcAft>
                <a:spcPts val="600"/>
              </a:spcAft>
              <a:buFont typeface="Arial" pitchFamily="34" charset="0"/>
              <a:buNone/>
              <a:defRPr/>
            </a:pPr>
            <a:endParaRPr lang="en-GB" b="1" dirty="0"/>
          </a:p>
          <a:p>
            <a:pPr marL="0" indent="0" algn="ctr" eaLnBrk="1" fontAlgn="auto" hangingPunct="1">
              <a:lnSpc>
                <a:spcPct val="100000"/>
              </a:lnSpc>
              <a:spcBef>
                <a:spcPts val="0"/>
              </a:spcBef>
              <a:spcAft>
                <a:spcPts val="600"/>
              </a:spcAft>
              <a:buFont typeface="Arial" pitchFamily="34" charset="0"/>
              <a:buNone/>
              <a:defRPr/>
            </a:pPr>
            <a:endParaRPr lang="en-GB"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US" altLang="en-US" sz="4200" smtClean="0"/>
              <a:t>Maternal Mortality Ratio Has </a:t>
            </a:r>
            <a:br>
              <a:rPr lang="en-US" altLang="en-US" sz="4200" smtClean="0"/>
            </a:br>
            <a:r>
              <a:rPr lang="en-US" altLang="en-US" sz="4200" smtClean="0"/>
              <a:t>Significantly Declined</a:t>
            </a:r>
          </a:p>
        </p:txBody>
      </p:sp>
      <p:graphicFrame>
        <p:nvGraphicFramePr>
          <p:cNvPr id="49155" name="Content Placeholder 10"/>
          <p:cNvGraphicFramePr>
            <a:graphicFrameLocks noGrp="1"/>
          </p:cNvGraphicFramePr>
          <p:nvPr>
            <p:ph idx="1"/>
          </p:nvPr>
        </p:nvGraphicFramePr>
        <p:xfrm>
          <a:off x="-50800" y="1765300"/>
          <a:ext cx="9245600" cy="5143500"/>
        </p:xfrm>
        <a:graphic>
          <a:graphicData uri="http://schemas.openxmlformats.org/presentationml/2006/ole">
            <p:oleObj spid="_x0000_s49155" name="Chart" r:id="rId4" imgW="9254530" imgH="5151566" progId="Excel.Chart.8">
              <p:embed/>
            </p:oleObj>
          </a:graphicData>
        </a:graphic>
      </p:graphicFrame>
      <p:sp>
        <p:nvSpPr>
          <p:cNvPr id="49156" name="TextBox 11"/>
          <p:cNvSpPr txBox="1">
            <a:spLocks noChangeArrowheads="1"/>
          </p:cNvSpPr>
          <p:nvPr/>
        </p:nvSpPr>
        <p:spPr bwMode="auto">
          <a:xfrm>
            <a:off x="0" y="1300163"/>
            <a:ext cx="9144000" cy="368300"/>
          </a:xfrm>
          <a:prstGeom prst="rect">
            <a:avLst/>
          </a:prstGeom>
          <a:noFill/>
          <a:ln w="9525">
            <a:noFill/>
            <a:miter lim="800000"/>
            <a:headEnd/>
            <a:tailEnd/>
          </a:ln>
        </p:spPr>
        <p:txBody>
          <a:bodyPr>
            <a:spAutoFit/>
          </a:bodyPr>
          <a:lstStyle/>
          <a:p>
            <a:pPr algn="ctr" eaLnBrk="1" hangingPunct="1"/>
            <a:r>
              <a:rPr lang="en-US" altLang="en-US" i="1">
                <a:cs typeface="Arial" pitchFamily="34" charset="0"/>
              </a:rPr>
              <a:t>Maternal deaths per 100,000 live births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458200" cy="5105400"/>
          </a:xfrm>
        </p:spPr>
        <p:txBody>
          <a:bodyPr rtlCol="0">
            <a:normAutofit/>
          </a:bodyPr>
          <a:lstStyle/>
          <a:p>
            <a:pPr algn="ctr" eaLnBrk="1" fontAlgn="auto" hangingPunct="1">
              <a:spcAft>
                <a:spcPts val="0"/>
              </a:spcAft>
              <a:buFont typeface="Arial" charset="0"/>
              <a:buNone/>
              <a:defRPr/>
            </a:pPr>
            <a:endParaRPr lang="en-US" sz="5400" dirty="0" smtClean="0"/>
          </a:p>
          <a:p>
            <a:pPr algn="ctr" eaLnBrk="1" fontAlgn="auto" hangingPunct="1">
              <a:spcAft>
                <a:spcPts val="0"/>
              </a:spcAft>
              <a:buFont typeface="Arial" charset="0"/>
              <a:buNone/>
              <a:defRPr/>
            </a:pPr>
            <a:r>
              <a:rPr lang="en-US" sz="10800" b="1" dirty="0" smtClean="0">
                <a:solidFill>
                  <a:srgbClr val="002060"/>
                </a:solidFill>
                <a:effectLst>
                  <a:outerShdw blurRad="38100" dist="38100" dir="2700000" algn="tl">
                    <a:srgbClr val="000000">
                      <a:alpha val="43137"/>
                    </a:srgbClr>
                  </a:outerShdw>
                </a:effectLst>
                <a:latin typeface="Arial Narrow" pitchFamily="34" charset="0"/>
                <a:cs typeface="Arial" pitchFamily="34" charset="0"/>
              </a:rPr>
              <a:t>Thank You</a:t>
            </a:r>
            <a:endParaRPr lang="en-US" sz="10800" b="1" dirty="0">
              <a:solidFill>
                <a:srgbClr val="002060"/>
              </a:solidFill>
              <a:effectLst>
                <a:outerShdw blurRad="38100" dist="38100" dir="2700000" algn="tl">
                  <a:srgbClr val="000000">
                    <a:alpha val="43137"/>
                  </a:srgbClr>
                </a:outerShdw>
              </a:effectLst>
              <a:latin typeface="Arial Narrow" pitchFamily="34" charset="0"/>
              <a:cs typeface="Arial"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ustom Design">
  <a:themeElements>
    <a:clrScheme name="Rwanda DHS">
      <a:dk1>
        <a:sysClr val="windowText" lastClr="000000"/>
      </a:dk1>
      <a:lt1>
        <a:sysClr val="window" lastClr="FFFFFF"/>
      </a:lt1>
      <a:dk2>
        <a:srgbClr val="11A1DC"/>
      </a:dk2>
      <a:lt2>
        <a:srgbClr val="DCF3FC"/>
      </a:lt2>
      <a:accent1>
        <a:srgbClr val="11A1DC"/>
      </a:accent1>
      <a:accent2>
        <a:srgbClr val="F9D10A"/>
      </a:accent2>
      <a:accent3>
        <a:srgbClr val="20603D"/>
      </a:accent3>
      <a:accent4>
        <a:srgbClr val="92B1D6"/>
      </a:accent4>
      <a:accent5>
        <a:srgbClr val="071832"/>
      </a:accent5>
      <a:accent6>
        <a:srgbClr val="0B6DB7"/>
      </a:accent6>
      <a:hlink>
        <a:srgbClr val="FDB733"/>
      </a:hlink>
      <a:folHlink>
        <a:srgbClr val="ED212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Rwanda DHS">
      <a:dk1>
        <a:sysClr val="windowText" lastClr="000000"/>
      </a:dk1>
      <a:lt1>
        <a:sysClr val="window" lastClr="FFFFFF"/>
      </a:lt1>
      <a:dk2>
        <a:srgbClr val="11A1DC"/>
      </a:dk2>
      <a:lt2>
        <a:srgbClr val="DCF3FC"/>
      </a:lt2>
      <a:accent1>
        <a:srgbClr val="11A1DC"/>
      </a:accent1>
      <a:accent2>
        <a:srgbClr val="F9D10A"/>
      </a:accent2>
      <a:accent3>
        <a:srgbClr val="20603D"/>
      </a:accent3>
      <a:accent4>
        <a:srgbClr val="92B1D6"/>
      </a:accent4>
      <a:accent5>
        <a:srgbClr val="071832"/>
      </a:accent5>
      <a:accent6>
        <a:srgbClr val="0B6DB7"/>
      </a:accent6>
      <a:hlink>
        <a:srgbClr val="FDB733"/>
      </a:hlink>
      <a:folHlink>
        <a:srgbClr val="ED212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8593</TotalTime>
  <Words>2735</Words>
  <Application>Microsoft Office PowerPoint</Application>
  <PresentationFormat>On-screen Show (4:3)</PresentationFormat>
  <Paragraphs>282</Paragraphs>
  <Slides>46</Slides>
  <Notes>44</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46</vt:i4>
      </vt:variant>
    </vt:vector>
  </HeadingPairs>
  <TitlesOfParts>
    <vt:vector size="54" baseType="lpstr">
      <vt:lpstr>Calibri</vt:lpstr>
      <vt:lpstr>Arial</vt:lpstr>
      <vt:lpstr>Calibri Light</vt:lpstr>
      <vt:lpstr>Calibri (Headings)</vt:lpstr>
      <vt:lpstr>Arial Narrow</vt:lpstr>
      <vt:lpstr>Custom Design</vt:lpstr>
      <vt:lpstr>1_Office Theme</vt:lpstr>
      <vt:lpstr>Microsoft Excel Chart</vt:lpstr>
      <vt:lpstr>Slide 1</vt:lpstr>
      <vt:lpstr>Slide 2</vt:lpstr>
      <vt:lpstr>Outline</vt:lpstr>
      <vt:lpstr>Slide 4</vt:lpstr>
      <vt:lpstr>Objectives</vt:lpstr>
      <vt:lpstr>Survey Methodology</vt:lpstr>
      <vt:lpstr>Results of the Household and Individual Interviews</vt:lpstr>
      <vt:lpstr>Slide 8</vt:lpstr>
      <vt:lpstr> Electricity </vt:lpstr>
      <vt:lpstr>Household Durable Goods and Possessions</vt:lpstr>
      <vt:lpstr>Educational Attainment of  Respondents Age 15-49</vt:lpstr>
      <vt:lpstr>Exposure to Mass Media</vt:lpstr>
      <vt:lpstr>Tobacco Use</vt:lpstr>
      <vt:lpstr>Slide 14</vt:lpstr>
      <vt:lpstr>Fertility Trends</vt:lpstr>
      <vt:lpstr>Fertility Comparison</vt:lpstr>
      <vt:lpstr>Trends in Teenage Pregnancy</vt:lpstr>
      <vt:lpstr>Current Use of Contraception</vt:lpstr>
      <vt:lpstr>Current Use of Modern Contraception  by Province</vt:lpstr>
      <vt:lpstr>Trends in Use of Contraception</vt:lpstr>
      <vt:lpstr>Unmet Need</vt:lpstr>
      <vt:lpstr>Demand for Family Planning</vt:lpstr>
      <vt:lpstr>Trends in Unmet Need for Family Planning</vt:lpstr>
      <vt:lpstr>Slide 24</vt:lpstr>
      <vt:lpstr>Antenatal Care (ANC)</vt:lpstr>
      <vt:lpstr>Place of Delivery</vt:lpstr>
      <vt:lpstr>Delivery in a Health Facility by Province</vt:lpstr>
      <vt:lpstr>Assistance during Delivery by Province</vt:lpstr>
      <vt:lpstr>Trends in Maternal Health</vt:lpstr>
      <vt:lpstr>Slide 30</vt:lpstr>
      <vt:lpstr>Child Health</vt:lpstr>
      <vt:lpstr>Basic Childhood Vaccinations</vt:lpstr>
      <vt:lpstr>Basic Vaccination Coverage by Province</vt:lpstr>
      <vt:lpstr>Trends in Basic Vaccination Coverage</vt:lpstr>
      <vt:lpstr>Basic Vaccination Coverage  Comparison</vt:lpstr>
      <vt:lpstr> Early Childhood Education by Residence </vt:lpstr>
      <vt:lpstr> Inadequate Care </vt:lpstr>
      <vt:lpstr>Early Child Development Index</vt:lpstr>
      <vt:lpstr>Early Child Development Index</vt:lpstr>
      <vt:lpstr>Slide 40</vt:lpstr>
      <vt:lpstr>Childhood Mortality</vt:lpstr>
      <vt:lpstr>Under-5 Mortality by Province</vt:lpstr>
      <vt:lpstr>Trends in Childhood Mortality</vt:lpstr>
      <vt:lpstr>Maternal Mortality</vt:lpstr>
      <vt:lpstr>Maternal Mortality Ratio Has  Significantly Declined</vt:lpstr>
      <vt:lpstr>Slide 46</vt:lpstr>
    </vt:vector>
  </TitlesOfParts>
  <Company>ICF International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Zweimueller, Sally</dc:creator>
  <cp:lastModifiedBy>rmuhayiteto</cp:lastModifiedBy>
  <cp:revision>114</cp:revision>
  <dcterms:created xsi:type="dcterms:W3CDTF">2015-01-29T20:02:00Z</dcterms:created>
  <dcterms:modified xsi:type="dcterms:W3CDTF">2016-05-24T14:23:23Z</dcterms:modified>
</cp:coreProperties>
</file>